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8288000" cy="10287000"/>
  <p:notesSz cx="6858000" cy="9144000"/>
  <p:embeddedFontLst>
    <p:embeddedFont>
      <p:font typeface="Allerta Stencil" panose="020B0604020202020204" charset="0"/>
      <p:regular r:id="rId51"/>
    </p:embeddedFont>
    <p:embeddedFont>
      <p:font typeface="Allerta Stencil Italics" panose="020B0604020202020204" charset="0"/>
      <p:regular r:id="rId52"/>
    </p:embeddedFont>
    <p:embeddedFont>
      <p:font typeface="Amsterdam Three" panose="020B0604020202020204" charset="0"/>
      <p:regular r:id="rId53"/>
    </p:embeddedFont>
    <p:embeddedFont>
      <p:font typeface="Archive" panose="020B0604020202020204" charset="0"/>
      <p:regular r:id="rId54"/>
    </p:embeddedFont>
    <p:embeddedFont>
      <p:font typeface="Calibri" panose="020F0502020204030204" pitchFamily="34" charset="0"/>
      <p:regular r:id="rId55"/>
      <p:bold r:id="rId56"/>
      <p:italic r:id="rId57"/>
      <p:boldItalic r:id="rId58"/>
    </p:embeddedFont>
    <p:embeddedFont>
      <p:font typeface="Cormorant Garamond Medium Bold" panose="020B0604020202020204" charset="0"/>
      <p:regular r:id="rId59"/>
    </p:embeddedFont>
    <p:embeddedFont>
      <p:font typeface="Cormorant Garamond Medium Bold Italics" panose="020B0604020202020204" charset="0"/>
      <p:regular r:id="rId60"/>
    </p:embeddedFont>
    <p:embeddedFont>
      <p:font typeface="Gagalin" panose="020B0604020202020204" charset="0"/>
      <p:regular r:id="rId61"/>
    </p:embeddedFont>
    <p:embeddedFont>
      <p:font typeface="Hagrid" panose="020B0604020202020204" charset="0"/>
      <p:regular r:id="rId62"/>
    </p:embeddedFont>
    <p:embeddedFont>
      <p:font typeface="Hagrid Bold" panose="020B0604020202020204" charset="0"/>
      <p:regular r:id="rId63"/>
    </p:embeddedFont>
    <p:embeddedFont>
      <p:font typeface="Playfair Display" panose="020B0604020202020204" pitchFamily="2" charset="0"/>
      <p:regular r:id="rId64"/>
    </p:embeddedFont>
    <p:embeddedFont>
      <p:font typeface="Playfair Display Bold" panose="020B0604020202020204" charset="0"/>
      <p:regular r:id="rId65"/>
    </p:embeddedFont>
    <p:embeddedFont>
      <p:font typeface="Sanchez" panose="020B060402020202020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5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7.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53.svg"/></Relationships>
</file>

<file path=ppt/slides/_rels/slide48.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svg"/><Relationship Id="rId7" Type="http://schemas.openxmlformats.org/officeDocument/2006/relationships/image" Target="../media/image25.svg"/><Relationship Id="rId12" Type="http://schemas.openxmlformats.org/officeDocument/2006/relationships/image" Target="../media/image30.gif"/><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grpSp>
        <p:nvGrpSpPr>
          <p:cNvPr id="2" name="Group 2"/>
          <p:cNvGrpSpPr/>
          <p:nvPr/>
        </p:nvGrpSpPr>
        <p:grpSpPr>
          <a:xfrm>
            <a:off x="10688033" y="0"/>
            <a:ext cx="7599967" cy="10473831"/>
            <a:chOff x="0" y="0"/>
            <a:chExt cx="957937" cy="1320173"/>
          </a:xfrm>
        </p:grpSpPr>
        <p:sp>
          <p:nvSpPr>
            <p:cNvPr id="3" name="Freeform 3"/>
            <p:cNvSpPr/>
            <p:nvPr/>
          </p:nvSpPr>
          <p:spPr>
            <a:xfrm>
              <a:off x="0" y="0"/>
              <a:ext cx="957937" cy="1320173"/>
            </a:xfrm>
            <a:custGeom>
              <a:avLst/>
              <a:gdLst/>
              <a:ahLst/>
              <a:cxnLst/>
              <a:rect l="l" t="t" r="r" b="b"/>
              <a:pathLst>
                <a:path w="957937" h="1320173">
                  <a:moveTo>
                    <a:pt x="957937" y="0"/>
                  </a:moveTo>
                  <a:lnTo>
                    <a:pt x="957937" y="1205873"/>
                  </a:lnTo>
                  <a:lnTo>
                    <a:pt x="478969" y="1320173"/>
                  </a:lnTo>
                  <a:lnTo>
                    <a:pt x="0" y="1205873"/>
                  </a:lnTo>
                  <a:lnTo>
                    <a:pt x="0" y="0"/>
                  </a:lnTo>
                  <a:lnTo>
                    <a:pt x="957937" y="0"/>
                  </a:lnTo>
                  <a:close/>
                </a:path>
              </a:pathLst>
            </a:custGeom>
            <a:solidFill>
              <a:srgbClr val="D46BCA"/>
            </a:solidFill>
          </p:spPr>
        </p:sp>
        <p:sp>
          <p:nvSpPr>
            <p:cNvPr id="4" name="TextBox 4"/>
            <p:cNvSpPr txBox="1"/>
            <p:nvPr/>
          </p:nvSpPr>
          <p:spPr>
            <a:xfrm>
              <a:off x="0" y="-95250"/>
              <a:ext cx="635000" cy="793750"/>
            </a:xfrm>
            <a:prstGeom prst="rect">
              <a:avLst/>
            </a:prstGeom>
          </p:spPr>
          <p:txBody>
            <a:bodyPr lIns="50800" tIns="50800" rIns="50800" bIns="50800" rtlCol="0" anchor="ctr"/>
            <a:lstStyle/>
            <a:p>
              <a:pPr algn="ctr">
                <a:lnSpc>
                  <a:spcPts val="2771"/>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94530" y="597292"/>
            <a:ext cx="4554489" cy="4546208"/>
          </a:xfrm>
          <a:prstGeom prst="rect">
            <a:avLst/>
          </a:prstGeom>
        </p:spPr>
      </p:pic>
      <p:sp>
        <p:nvSpPr>
          <p:cNvPr id="6" name="TextBox 6"/>
          <p:cNvSpPr txBox="1"/>
          <p:nvPr/>
        </p:nvSpPr>
        <p:spPr>
          <a:xfrm>
            <a:off x="1859959" y="1128362"/>
            <a:ext cx="10366633" cy="4492640"/>
          </a:xfrm>
          <a:prstGeom prst="rect">
            <a:avLst/>
          </a:prstGeom>
        </p:spPr>
        <p:txBody>
          <a:bodyPr lIns="0" tIns="0" rIns="0" bIns="0" rtlCol="0" anchor="t">
            <a:spAutoFit/>
          </a:bodyPr>
          <a:lstStyle/>
          <a:p>
            <a:pPr marL="0" lvl="0" indent="0" algn="just">
              <a:lnSpc>
                <a:spcPts val="11806"/>
              </a:lnSpc>
            </a:pPr>
            <a:r>
              <a:rPr lang="en-US" sz="10005" spc="-110">
                <a:solidFill>
                  <a:srgbClr val="D46BCA"/>
                </a:solidFill>
                <a:latin typeface="Archive"/>
              </a:rPr>
              <a:t>AMBULANCE MANAGEMENT SYSTEM</a:t>
            </a:r>
          </a:p>
        </p:txBody>
      </p:sp>
      <p:sp>
        <p:nvSpPr>
          <p:cNvPr id="7" name="AutoShape 7"/>
          <p:cNvSpPr/>
          <p:nvPr/>
        </p:nvSpPr>
        <p:spPr>
          <a:xfrm>
            <a:off x="10659458" y="0"/>
            <a:ext cx="28575" cy="9731293"/>
          </a:xfrm>
          <a:prstGeom prst="line">
            <a:avLst/>
          </a:prstGeom>
          <a:ln w="57150" cap="flat">
            <a:solidFill>
              <a:srgbClr val="000000"/>
            </a:solidFill>
            <a:prstDash val="solid"/>
            <a:headEnd type="none" w="sm" len="sm"/>
            <a:tailEnd type="triangle" w="lg" len="med"/>
          </a:ln>
        </p:spPr>
      </p:sp>
      <p:sp>
        <p:nvSpPr>
          <p:cNvPr id="8" name="AutoShape 8"/>
          <p:cNvSpPr/>
          <p:nvPr/>
        </p:nvSpPr>
        <p:spPr>
          <a:xfrm flipV="1">
            <a:off x="10630939" y="-84"/>
            <a:ext cx="7657061" cy="9609"/>
          </a:xfrm>
          <a:prstGeom prst="line">
            <a:avLst/>
          </a:prstGeom>
          <a:ln w="104775" cap="flat">
            <a:solidFill>
              <a:srgbClr val="000000"/>
            </a:solidFill>
            <a:prstDash val="solid"/>
            <a:headEnd type="none" w="sm" len="sm"/>
            <a:tailEnd type="none" w="sm" len="sm"/>
          </a:ln>
        </p:spPr>
      </p:sp>
      <p:sp>
        <p:nvSpPr>
          <p:cNvPr id="9" name="TextBox 9"/>
          <p:cNvSpPr txBox="1"/>
          <p:nvPr/>
        </p:nvSpPr>
        <p:spPr>
          <a:xfrm>
            <a:off x="11300648" y="106616"/>
            <a:ext cx="6679087" cy="9624677"/>
          </a:xfrm>
          <a:prstGeom prst="rect">
            <a:avLst/>
          </a:prstGeom>
        </p:spPr>
        <p:txBody>
          <a:bodyPr lIns="0" tIns="0" rIns="0" bIns="0" rtlCol="0" anchor="t">
            <a:spAutoFit/>
          </a:bodyPr>
          <a:lstStyle/>
          <a:p>
            <a:pPr algn="ctr">
              <a:lnSpc>
                <a:spcPts val="3161"/>
              </a:lnSpc>
            </a:pPr>
            <a:endParaRPr/>
          </a:p>
          <a:p>
            <a:pPr>
              <a:lnSpc>
                <a:spcPts val="3161"/>
              </a:lnSpc>
              <a:spcBef>
                <a:spcPct val="0"/>
              </a:spcBef>
            </a:pPr>
            <a:r>
              <a:rPr lang="en-US" sz="2679" u="sng" spc="-29">
                <a:solidFill>
                  <a:srgbClr val="FAEFE6"/>
                </a:solidFill>
                <a:latin typeface="Playfair Display Bold"/>
              </a:rPr>
              <a:t>SUBMITTED BY :</a:t>
            </a:r>
          </a:p>
          <a:p>
            <a:pPr algn="ctr">
              <a:lnSpc>
                <a:spcPts val="5087"/>
              </a:lnSpc>
            </a:pPr>
            <a:r>
              <a:rPr lang="en-US" sz="3660" spc="-109">
                <a:solidFill>
                  <a:srgbClr val="FFDE59"/>
                </a:solidFill>
                <a:latin typeface="Allerta Stencil"/>
              </a:rPr>
              <a:t>SWASTICK DEY </a:t>
            </a:r>
          </a:p>
          <a:p>
            <a:pPr algn="ctr">
              <a:lnSpc>
                <a:spcPts val="5087"/>
              </a:lnSpc>
            </a:pPr>
            <a:r>
              <a:rPr lang="en-US" sz="3660" spc="-109">
                <a:solidFill>
                  <a:srgbClr val="FFDE59"/>
                </a:solidFill>
                <a:latin typeface="Allerta Stencil"/>
              </a:rPr>
              <a:t>TEJODEEP MITRA ROY</a:t>
            </a:r>
          </a:p>
          <a:p>
            <a:pPr algn="ctr">
              <a:lnSpc>
                <a:spcPts val="5087"/>
              </a:lnSpc>
            </a:pPr>
            <a:r>
              <a:rPr lang="en-US" sz="3660" spc="-109">
                <a:solidFill>
                  <a:srgbClr val="FFDE59"/>
                </a:solidFill>
                <a:latin typeface="Allerta Stencil"/>
              </a:rPr>
              <a:t> SWAGNIK SARKAR</a:t>
            </a:r>
          </a:p>
          <a:p>
            <a:pPr algn="ctr">
              <a:lnSpc>
                <a:spcPts val="5087"/>
              </a:lnSpc>
            </a:pPr>
            <a:r>
              <a:rPr lang="en-US" sz="3660" spc="-109">
                <a:solidFill>
                  <a:srgbClr val="FFDE59"/>
                </a:solidFill>
                <a:latin typeface="Allerta Stencil"/>
              </a:rPr>
              <a:t> SUSHANTA KARMAKAR </a:t>
            </a:r>
          </a:p>
          <a:p>
            <a:pPr algn="ctr">
              <a:lnSpc>
                <a:spcPts val="5087"/>
              </a:lnSpc>
            </a:pPr>
            <a:r>
              <a:rPr lang="en-US" sz="3660" spc="-109">
                <a:solidFill>
                  <a:srgbClr val="FFDE59"/>
                </a:solidFill>
                <a:latin typeface="Allerta Stencil"/>
              </a:rPr>
              <a:t>SUBHRA ROY</a:t>
            </a:r>
          </a:p>
          <a:p>
            <a:pPr algn="ctr">
              <a:lnSpc>
                <a:spcPts val="5087"/>
              </a:lnSpc>
            </a:pPr>
            <a:r>
              <a:rPr lang="en-US" sz="3660" spc="-109">
                <a:solidFill>
                  <a:srgbClr val="FFDE59"/>
                </a:solidFill>
                <a:latin typeface="Allerta Stencil"/>
              </a:rPr>
              <a:t> SOUBHAGYA NASKAR</a:t>
            </a:r>
          </a:p>
          <a:p>
            <a:pPr algn="ctr">
              <a:lnSpc>
                <a:spcPts val="3238"/>
              </a:lnSpc>
              <a:spcBef>
                <a:spcPct val="0"/>
              </a:spcBef>
            </a:pPr>
            <a:endParaRPr lang="en-US" sz="3660" spc="-109">
              <a:solidFill>
                <a:srgbClr val="FFDE59"/>
              </a:solidFill>
              <a:latin typeface="Allerta Stencil"/>
            </a:endParaRPr>
          </a:p>
          <a:p>
            <a:pPr algn="ctr">
              <a:lnSpc>
                <a:spcPts val="4313"/>
              </a:lnSpc>
            </a:pPr>
            <a:r>
              <a:rPr lang="en-US" sz="2679" spc="-29">
                <a:solidFill>
                  <a:srgbClr val="FAEFE6"/>
                </a:solidFill>
                <a:latin typeface="Playfair Display"/>
              </a:rPr>
              <a:t>In partial fulfilment for the award of the degree of </a:t>
            </a:r>
          </a:p>
          <a:p>
            <a:pPr algn="ctr">
              <a:lnSpc>
                <a:spcPts val="4313"/>
              </a:lnSpc>
            </a:pPr>
            <a:endParaRPr lang="en-US" sz="2679" spc="-29">
              <a:solidFill>
                <a:srgbClr val="FAEFE6"/>
              </a:solidFill>
              <a:latin typeface="Playfair Display"/>
            </a:endParaRPr>
          </a:p>
          <a:p>
            <a:pPr algn="ctr">
              <a:lnSpc>
                <a:spcPts val="4803"/>
              </a:lnSpc>
            </a:pPr>
            <a:r>
              <a:rPr lang="en-US" sz="2744" spc="-30">
                <a:solidFill>
                  <a:srgbClr val="FFDE59"/>
                </a:solidFill>
                <a:latin typeface="Allerta Stencil Italics"/>
              </a:rPr>
              <a:t>BACHELOR IN COMPUTER A</a:t>
            </a:r>
          </a:p>
          <a:p>
            <a:pPr algn="ctr">
              <a:lnSpc>
                <a:spcPts val="4803"/>
              </a:lnSpc>
            </a:pPr>
            <a:r>
              <a:rPr lang="en-US" sz="2744" spc="-30">
                <a:solidFill>
                  <a:srgbClr val="FFDE59"/>
                </a:solidFill>
                <a:latin typeface="Allerta Stencil Italics"/>
              </a:rPr>
              <a:t>PPLICATION (BCA) </a:t>
            </a:r>
          </a:p>
          <a:p>
            <a:pPr algn="ctr">
              <a:lnSpc>
                <a:spcPts val="4803"/>
              </a:lnSpc>
            </a:pPr>
            <a:endParaRPr lang="en-US" sz="2744" spc="-30">
              <a:solidFill>
                <a:srgbClr val="FFDE59"/>
              </a:solidFill>
              <a:latin typeface="Allerta Stencil Italics"/>
            </a:endParaRPr>
          </a:p>
          <a:p>
            <a:pPr algn="ctr">
              <a:lnSpc>
                <a:spcPts val="5105"/>
              </a:lnSpc>
            </a:pPr>
            <a:r>
              <a:rPr lang="en-US" sz="2744" spc="-30">
                <a:solidFill>
                  <a:srgbClr val="FAEFE6"/>
                </a:solidFill>
                <a:latin typeface="Playfair Display"/>
              </a:rPr>
              <a:t>DEGREE IN</a:t>
            </a:r>
          </a:p>
          <a:p>
            <a:pPr algn="ctr">
              <a:lnSpc>
                <a:spcPts val="5105"/>
              </a:lnSpc>
            </a:pPr>
            <a:r>
              <a:rPr lang="en-US" sz="2744" spc="-30">
                <a:solidFill>
                  <a:srgbClr val="FAEFE6"/>
                </a:solidFill>
                <a:latin typeface="Playfair Display"/>
              </a:rPr>
              <a:t>TECHNO MAIN SALT-LAKE</a:t>
            </a:r>
          </a:p>
        </p:txBody>
      </p:sp>
      <p:pic>
        <p:nvPicPr>
          <p:cNvPr id="10" name="Picture 10"/>
          <p:cNvPicPr>
            <a:picLocks noChangeAspect="1"/>
          </p:cNvPicPr>
          <p:nvPr/>
        </p:nvPicPr>
        <p:blipFill>
          <a:blip r:embed="rId4">
            <a:alphaModFix amt="89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51571" y="-1225772"/>
            <a:ext cx="9181858" cy="9181858"/>
          </a:xfrm>
          <a:prstGeom prst="rect">
            <a:avLst/>
          </a:prstGeom>
        </p:spPr>
      </p:pic>
      <p:pic>
        <p:nvPicPr>
          <p:cNvPr id="11" name="Picture 11"/>
          <p:cNvPicPr>
            <a:picLocks noChangeAspect="1"/>
          </p:cNvPicPr>
          <p:nvPr/>
        </p:nvPicPr>
        <p:blipFill>
          <a:blip r:embed="rId6"/>
          <a:srcRect/>
          <a:stretch>
            <a:fillRect/>
          </a:stretch>
        </p:blipFill>
        <p:spPr>
          <a:xfrm flipH="1">
            <a:off x="416624" y="4918954"/>
            <a:ext cx="9129912" cy="52496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934417" y="0"/>
            <a:ext cx="10353583" cy="10287000"/>
          </a:xfrm>
          <a:prstGeom prst="rect">
            <a:avLst/>
          </a:prstGeom>
        </p:spPr>
      </p:pic>
      <p:pic>
        <p:nvPicPr>
          <p:cNvPr id="3" name="Picture 3"/>
          <p:cNvPicPr>
            <a:picLocks noChangeAspect="1"/>
          </p:cNvPicPr>
          <p:nvPr/>
        </p:nvPicPr>
        <p:blipFill>
          <a:blip r:embed="rId3">
            <a:alphaModFix amt="8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2908178"/>
            <a:ext cx="4895216" cy="4922998"/>
          </a:xfrm>
          <a:prstGeom prst="rect">
            <a:avLst/>
          </a:prstGeom>
        </p:spPr>
      </p:pic>
      <p:sp>
        <p:nvSpPr>
          <p:cNvPr id="4" name="TextBox 4"/>
          <p:cNvSpPr txBox="1"/>
          <p:nvPr/>
        </p:nvSpPr>
        <p:spPr>
          <a:xfrm>
            <a:off x="1315945" y="3679896"/>
            <a:ext cx="4607970" cy="5179388"/>
          </a:xfrm>
          <a:prstGeom prst="rect">
            <a:avLst/>
          </a:prstGeom>
        </p:spPr>
        <p:txBody>
          <a:bodyPr lIns="0" tIns="0" rIns="0" bIns="0" rtlCol="0" anchor="t">
            <a:spAutoFit/>
          </a:bodyPr>
          <a:lstStyle/>
          <a:p>
            <a:pPr algn="ctr">
              <a:lnSpc>
                <a:spcPts val="8320"/>
              </a:lnSpc>
              <a:spcBef>
                <a:spcPct val="0"/>
              </a:spcBef>
            </a:pPr>
            <a:r>
              <a:rPr lang="en-US" sz="4754" spc="237">
                <a:solidFill>
                  <a:srgbClr val="4C7B8E"/>
                </a:solidFill>
                <a:latin typeface="Sanchez"/>
              </a:rPr>
              <a:t>1ST LEVEL DRIVER</a:t>
            </a:r>
          </a:p>
          <a:p>
            <a:pPr algn="ctr">
              <a:lnSpc>
                <a:spcPts val="8320"/>
              </a:lnSpc>
              <a:spcBef>
                <a:spcPct val="0"/>
              </a:spcBef>
            </a:pPr>
            <a:r>
              <a:rPr lang="en-US" sz="4754" spc="237">
                <a:solidFill>
                  <a:srgbClr val="4C7B8E"/>
                </a:solidFill>
                <a:latin typeface="Sanchez"/>
              </a:rPr>
              <a:t> DFD</a:t>
            </a:r>
          </a:p>
          <a:p>
            <a:pPr algn="ctr">
              <a:lnSpc>
                <a:spcPts val="8320"/>
              </a:lnSpc>
              <a:spcBef>
                <a:spcPct val="0"/>
              </a:spcBef>
            </a:pPr>
            <a:endParaRPr lang="en-US" sz="4754" spc="237">
              <a:solidFill>
                <a:srgbClr val="4C7B8E"/>
              </a:solidFill>
              <a:latin typeface="Sanchez"/>
            </a:endParaRPr>
          </a:p>
          <a:p>
            <a:pPr algn="ctr">
              <a:lnSpc>
                <a:spcPts val="8495"/>
              </a:lnSpc>
              <a:spcBef>
                <a:spcPct val="0"/>
              </a:spcBef>
            </a:pPr>
            <a:endParaRPr lang="en-US" sz="4754" spc="237">
              <a:solidFill>
                <a:srgbClr val="4C7B8E"/>
              </a:solidFill>
              <a:latin typeface="Sanchez"/>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369" y="3060578"/>
            <a:ext cx="4895216" cy="4922998"/>
          </a:xfrm>
          <a:prstGeom prst="rect">
            <a:avLst/>
          </a:prstGeom>
        </p:spPr>
      </p:pic>
      <p:pic>
        <p:nvPicPr>
          <p:cNvPr id="3" name="Picture 3"/>
          <p:cNvPicPr>
            <a:picLocks noChangeAspect="1"/>
          </p:cNvPicPr>
          <p:nvPr/>
        </p:nvPicPr>
        <p:blipFill>
          <a:blip r:embed="rId4"/>
          <a:srcRect l="2515"/>
          <a:stretch>
            <a:fillRect/>
          </a:stretch>
        </p:blipFill>
        <p:spPr>
          <a:xfrm>
            <a:off x="5056584" y="1538656"/>
            <a:ext cx="13231416" cy="7209688"/>
          </a:xfrm>
          <a:prstGeom prst="rect">
            <a:avLst/>
          </a:prstGeom>
        </p:spPr>
      </p:pic>
      <p:sp>
        <p:nvSpPr>
          <p:cNvPr id="4" name="TextBox 4"/>
          <p:cNvSpPr txBox="1"/>
          <p:nvPr/>
        </p:nvSpPr>
        <p:spPr>
          <a:xfrm>
            <a:off x="671234" y="3868849"/>
            <a:ext cx="3875484" cy="3058806"/>
          </a:xfrm>
          <a:prstGeom prst="rect">
            <a:avLst/>
          </a:prstGeom>
        </p:spPr>
        <p:txBody>
          <a:bodyPr lIns="0" tIns="0" rIns="0" bIns="0" rtlCol="0" anchor="t">
            <a:spAutoFit/>
          </a:bodyPr>
          <a:lstStyle/>
          <a:p>
            <a:pPr algn="ctr">
              <a:lnSpc>
                <a:spcPts val="8320"/>
              </a:lnSpc>
              <a:spcBef>
                <a:spcPct val="0"/>
              </a:spcBef>
            </a:pPr>
            <a:r>
              <a:rPr lang="en-US" sz="4754" spc="237">
                <a:solidFill>
                  <a:srgbClr val="2379BE"/>
                </a:solidFill>
                <a:latin typeface="Sanchez"/>
              </a:rPr>
              <a:t>2ND LEVEL</a:t>
            </a:r>
          </a:p>
          <a:p>
            <a:pPr algn="ctr">
              <a:lnSpc>
                <a:spcPts val="8320"/>
              </a:lnSpc>
              <a:spcBef>
                <a:spcPct val="0"/>
              </a:spcBef>
            </a:pPr>
            <a:r>
              <a:rPr lang="en-US" sz="4754" spc="237">
                <a:solidFill>
                  <a:srgbClr val="2379BE"/>
                </a:solidFill>
                <a:latin typeface="Sanchez"/>
              </a:rPr>
              <a:t> DRIVER </a:t>
            </a:r>
          </a:p>
          <a:p>
            <a:pPr algn="ctr">
              <a:lnSpc>
                <a:spcPts val="8320"/>
              </a:lnSpc>
              <a:spcBef>
                <a:spcPct val="0"/>
              </a:spcBef>
            </a:pPr>
            <a:r>
              <a:rPr lang="en-US" sz="4754" spc="237">
                <a:solidFill>
                  <a:srgbClr val="2379BE"/>
                </a:solidFill>
                <a:latin typeface="Sanchez"/>
              </a:rPr>
              <a:t>DFD(2.0)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56694" y="1313538"/>
            <a:ext cx="14531306" cy="7195265"/>
          </a:xfrm>
          <a:prstGeom prst="rect">
            <a:avLst/>
          </a:prstGeom>
        </p:spPr>
      </p:pic>
      <p:pic>
        <p:nvPicPr>
          <p:cNvPr id="3" name="Picture 3"/>
          <p:cNvPicPr>
            <a:picLocks noChangeAspect="1"/>
          </p:cNvPicPr>
          <p:nvPr/>
        </p:nvPicPr>
        <p:blipFill>
          <a:blip r:embed="rId3">
            <a:alphaModFix amt="8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30245" y="2449671"/>
            <a:ext cx="4186939" cy="4210701"/>
          </a:xfrm>
          <a:prstGeom prst="rect">
            <a:avLst/>
          </a:prstGeom>
        </p:spPr>
      </p:pic>
      <p:sp>
        <p:nvSpPr>
          <p:cNvPr id="4" name="TextBox 4"/>
          <p:cNvSpPr txBox="1"/>
          <p:nvPr/>
        </p:nvSpPr>
        <p:spPr>
          <a:xfrm>
            <a:off x="421598" y="3362420"/>
            <a:ext cx="3335095" cy="3352610"/>
          </a:xfrm>
          <a:prstGeom prst="rect">
            <a:avLst/>
          </a:prstGeom>
        </p:spPr>
        <p:txBody>
          <a:bodyPr lIns="0" tIns="0" rIns="0" bIns="0" rtlCol="0" anchor="t">
            <a:spAutoFit/>
          </a:bodyPr>
          <a:lstStyle/>
          <a:p>
            <a:pPr algn="ctr">
              <a:lnSpc>
                <a:spcPts val="6776"/>
              </a:lnSpc>
              <a:spcBef>
                <a:spcPct val="0"/>
              </a:spcBef>
            </a:pPr>
            <a:r>
              <a:rPr lang="en-US" sz="3872" spc="193">
                <a:solidFill>
                  <a:srgbClr val="4C7B8E"/>
                </a:solidFill>
                <a:latin typeface="Sanchez"/>
              </a:rPr>
              <a:t>2ND LEVEL </a:t>
            </a:r>
          </a:p>
          <a:p>
            <a:pPr algn="ctr">
              <a:lnSpc>
                <a:spcPts val="6776"/>
              </a:lnSpc>
              <a:spcBef>
                <a:spcPct val="0"/>
              </a:spcBef>
            </a:pPr>
            <a:r>
              <a:rPr lang="en-US" sz="3872" spc="193">
                <a:solidFill>
                  <a:srgbClr val="4C7B8E"/>
                </a:solidFill>
                <a:latin typeface="Sanchez"/>
              </a:rPr>
              <a:t>DRIVER </a:t>
            </a:r>
          </a:p>
          <a:p>
            <a:pPr algn="ctr">
              <a:lnSpc>
                <a:spcPts val="6776"/>
              </a:lnSpc>
              <a:spcBef>
                <a:spcPct val="0"/>
              </a:spcBef>
            </a:pPr>
            <a:r>
              <a:rPr lang="en-US" sz="3872" spc="193">
                <a:solidFill>
                  <a:srgbClr val="4C7B8E"/>
                </a:solidFill>
                <a:latin typeface="Sanchez"/>
              </a:rPr>
              <a:t>DFD (3.0)</a:t>
            </a:r>
          </a:p>
          <a:p>
            <a:pPr algn="ctr">
              <a:lnSpc>
                <a:spcPts val="6776"/>
              </a:lnSpc>
              <a:spcBef>
                <a:spcPct val="0"/>
              </a:spcBef>
            </a:pPr>
            <a:endParaRPr lang="en-US" sz="3872" spc="193">
              <a:solidFill>
                <a:srgbClr val="4C7B8E"/>
              </a:solidFill>
              <a:latin typeface="Sanchez"/>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1" b="771"/>
          <a:stretch>
            <a:fillRect/>
          </a:stretch>
        </p:blipFill>
        <p:spPr>
          <a:xfrm>
            <a:off x="9379291" y="0"/>
            <a:ext cx="8376504" cy="10287000"/>
          </a:xfrm>
          <a:prstGeom prst="rect">
            <a:avLst/>
          </a:prstGeom>
        </p:spPr>
      </p:pic>
      <p:pic>
        <p:nvPicPr>
          <p:cNvPr id="3" name="Picture 3"/>
          <p:cNvPicPr>
            <a:picLocks noChangeAspect="1"/>
          </p:cNvPicPr>
          <p:nvPr/>
        </p:nvPicPr>
        <p:blipFill>
          <a:blip r:embed="rId3">
            <a:alphaModFix amt="8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2622226"/>
            <a:ext cx="5859667" cy="5892922"/>
          </a:xfrm>
          <a:prstGeom prst="rect">
            <a:avLst/>
          </a:prstGeom>
        </p:spPr>
      </p:pic>
      <p:sp>
        <p:nvSpPr>
          <p:cNvPr id="4" name="TextBox 4"/>
          <p:cNvSpPr txBox="1"/>
          <p:nvPr/>
        </p:nvSpPr>
        <p:spPr>
          <a:xfrm>
            <a:off x="1564155" y="3774637"/>
            <a:ext cx="4788756" cy="3944748"/>
          </a:xfrm>
          <a:prstGeom prst="rect">
            <a:avLst/>
          </a:prstGeom>
        </p:spPr>
        <p:txBody>
          <a:bodyPr lIns="0" tIns="0" rIns="0" bIns="0" rtlCol="0" anchor="t">
            <a:spAutoFit/>
          </a:bodyPr>
          <a:lstStyle/>
          <a:p>
            <a:pPr algn="ctr">
              <a:lnSpc>
                <a:spcPts val="10716"/>
              </a:lnSpc>
              <a:spcBef>
                <a:spcPct val="0"/>
              </a:spcBef>
            </a:pPr>
            <a:r>
              <a:rPr lang="en-US" sz="6123" spc="306">
                <a:solidFill>
                  <a:srgbClr val="2379BE"/>
                </a:solidFill>
                <a:latin typeface="Sanchez"/>
              </a:rPr>
              <a:t>1ST LEVEL</a:t>
            </a:r>
          </a:p>
          <a:p>
            <a:pPr algn="ctr">
              <a:lnSpc>
                <a:spcPts val="10716"/>
              </a:lnSpc>
              <a:spcBef>
                <a:spcPct val="0"/>
              </a:spcBef>
            </a:pPr>
            <a:r>
              <a:rPr lang="en-US" sz="6123" spc="306">
                <a:solidFill>
                  <a:srgbClr val="2379BE"/>
                </a:solidFill>
                <a:latin typeface="Sanchez"/>
              </a:rPr>
              <a:t> ADMIN</a:t>
            </a:r>
          </a:p>
          <a:p>
            <a:pPr algn="ctr">
              <a:lnSpc>
                <a:spcPts val="10716"/>
              </a:lnSpc>
              <a:spcBef>
                <a:spcPct val="0"/>
              </a:spcBef>
            </a:pPr>
            <a:r>
              <a:rPr lang="en-US" sz="6123" spc="306">
                <a:solidFill>
                  <a:srgbClr val="2379BE"/>
                </a:solidFill>
                <a:latin typeface="Sanchez"/>
              </a:rPr>
              <a:t> DFD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88914" y="1028700"/>
            <a:ext cx="14999086" cy="7899306"/>
          </a:xfrm>
          <a:prstGeom prst="rect">
            <a:avLst/>
          </a:prstGeom>
        </p:spPr>
      </p:pic>
      <p:pic>
        <p:nvPicPr>
          <p:cNvPr id="3" name="Picture 3"/>
          <p:cNvPicPr>
            <a:picLocks noChangeAspect="1"/>
          </p:cNvPicPr>
          <p:nvPr/>
        </p:nvPicPr>
        <p:blipFill>
          <a:blip r:embed="rId3" cstate="print">
            <a:alphaModFix amt="8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499130"/>
            <a:ext cx="3288914" cy="3307579"/>
          </a:xfrm>
          <a:prstGeom prst="rect">
            <a:avLst/>
          </a:prstGeom>
        </p:spPr>
      </p:pic>
      <p:sp>
        <p:nvSpPr>
          <p:cNvPr id="4" name="TextBox 4"/>
          <p:cNvSpPr txBox="1"/>
          <p:nvPr/>
        </p:nvSpPr>
        <p:spPr>
          <a:xfrm>
            <a:off x="287646" y="3941701"/>
            <a:ext cx="3001267" cy="2241461"/>
          </a:xfrm>
          <a:prstGeom prst="rect">
            <a:avLst/>
          </a:prstGeom>
        </p:spPr>
        <p:txBody>
          <a:bodyPr lIns="0" tIns="0" rIns="0" bIns="0" rtlCol="0" anchor="t">
            <a:spAutoFit/>
          </a:bodyPr>
          <a:lstStyle/>
          <a:p>
            <a:pPr algn="ctr">
              <a:lnSpc>
                <a:spcPts val="6098"/>
              </a:lnSpc>
              <a:spcBef>
                <a:spcPct val="0"/>
              </a:spcBef>
            </a:pPr>
            <a:r>
              <a:rPr lang="en-US" sz="3484" spc="174">
                <a:solidFill>
                  <a:srgbClr val="4C7B8E"/>
                </a:solidFill>
                <a:latin typeface="Sanchez"/>
              </a:rPr>
              <a:t>2ND LEVEL </a:t>
            </a:r>
          </a:p>
          <a:p>
            <a:pPr algn="ctr">
              <a:lnSpc>
                <a:spcPts val="6098"/>
              </a:lnSpc>
              <a:spcBef>
                <a:spcPct val="0"/>
              </a:spcBef>
            </a:pPr>
            <a:r>
              <a:rPr lang="en-US" sz="3484" spc="174">
                <a:solidFill>
                  <a:srgbClr val="4C7B8E"/>
                </a:solidFill>
                <a:latin typeface="Sanchez"/>
              </a:rPr>
              <a:t>ADMIN</a:t>
            </a:r>
          </a:p>
          <a:p>
            <a:pPr algn="ctr">
              <a:lnSpc>
                <a:spcPts val="6098"/>
              </a:lnSpc>
              <a:spcBef>
                <a:spcPct val="0"/>
              </a:spcBef>
            </a:pPr>
            <a:r>
              <a:rPr lang="en-US" sz="3484" spc="174">
                <a:solidFill>
                  <a:srgbClr val="4C7B8E"/>
                </a:solidFill>
                <a:latin typeface="Sanchez"/>
              </a:rPr>
              <a:t> DFD (2.0)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8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 y="3651530"/>
            <a:ext cx="3288914" cy="3307579"/>
          </a:xfrm>
          <a:prstGeom prst="rect">
            <a:avLst/>
          </a:prstGeom>
        </p:spPr>
      </p:pic>
      <p:pic>
        <p:nvPicPr>
          <p:cNvPr id="3" name="Picture 3"/>
          <p:cNvPicPr>
            <a:picLocks noChangeAspect="1"/>
          </p:cNvPicPr>
          <p:nvPr/>
        </p:nvPicPr>
        <p:blipFill>
          <a:blip r:embed="rId4"/>
          <a:srcRect/>
          <a:stretch>
            <a:fillRect/>
          </a:stretch>
        </p:blipFill>
        <p:spPr>
          <a:xfrm>
            <a:off x="3441314" y="1299700"/>
            <a:ext cx="14999086" cy="8011239"/>
          </a:xfrm>
          <a:prstGeom prst="rect">
            <a:avLst/>
          </a:prstGeom>
        </p:spPr>
      </p:pic>
      <p:sp>
        <p:nvSpPr>
          <p:cNvPr id="4" name="TextBox 4"/>
          <p:cNvSpPr txBox="1"/>
          <p:nvPr/>
        </p:nvSpPr>
        <p:spPr>
          <a:xfrm>
            <a:off x="152400" y="3914472"/>
            <a:ext cx="3441314" cy="2572145"/>
          </a:xfrm>
          <a:prstGeom prst="rect">
            <a:avLst/>
          </a:prstGeom>
        </p:spPr>
        <p:txBody>
          <a:bodyPr lIns="0" tIns="0" rIns="0" bIns="0" rtlCol="0" anchor="t">
            <a:spAutoFit/>
          </a:bodyPr>
          <a:lstStyle/>
          <a:p>
            <a:pPr algn="ctr">
              <a:lnSpc>
                <a:spcPts val="6992"/>
              </a:lnSpc>
              <a:spcBef>
                <a:spcPct val="0"/>
              </a:spcBef>
            </a:pPr>
            <a:r>
              <a:rPr lang="en-US" sz="3995" spc="199">
                <a:solidFill>
                  <a:srgbClr val="4C7B8E"/>
                </a:solidFill>
                <a:latin typeface="Sanchez"/>
              </a:rPr>
              <a:t>2ND LEVEL </a:t>
            </a:r>
          </a:p>
          <a:p>
            <a:pPr algn="ctr">
              <a:lnSpc>
                <a:spcPts val="6992"/>
              </a:lnSpc>
              <a:spcBef>
                <a:spcPct val="0"/>
              </a:spcBef>
            </a:pPr>
            <a:r>
              <a:rPr lang="en-US" sz="3995" spc="199">
                <a:solidFill>
                  <a:srgbClr val="4C7B8E"/>
                </a:solidFill>
                <a:latin typeface="Sanchez"/>
              </a:rPr>
              <a:t>ADMIN </a:t>
            </a:r>
          </a:p>
          <a:p>
            <a:pPr algn="ctr">
              <a:lnSpc>
                <a:spcPts val="6992"/>
              </a:lnSpc>
              <a:spcBef>
                <a:spcPct val="0"/>
              </a:spcBef>
            </a:pPr>
            <a:r>
              <a:rPr lang="en-US" sz="3995" spc="199">
                <a:solidFill>
                  <a:srgbClr val="4C7B8E"/>
                </a:solidFill>
                <a:latin typeface="Sanchez"/>
              </a:rPr>
              <a:t>DFD (3.0)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340" y="3220549"/>
            <a:ext cx="3824198" cy="3845902"/>
          </a:xfrm>
          <a:prstGeom prst="rect">
            <a:avLst/>
          </a:prstGeom>
        </p:spPr>
      </p:pic>
      <p:pic>
        <p:nvPicPr>
          <p:cNvPr id="3" name="Picture 3"/>
          <p:cNvPicPr>
            <a:picLocks noChangeAspect="1"/>
          </p:cNvPicPr>
          <p:nvPr/>
        </p:nvPicPr>
        <p:blipFill>
          <a:blip r:embed="rId4"/>
          <a:srcRect/>
          <a:stretch>
            <a:fillRect/>
          </a:stretch>
        </p:blipFill>
        <p:spPr>
          <a:xfrm>
            <a:off x="4128998" y="2079238"/>
            <a:ext cx="14159002" cy="6128523"/>
          </a:xfrm>
          <a:prstGeom prst="rect">
            <a:avLst/>
          </a:prstGeom>
        </p:spPr>
      </p:pic>
      <p:sp>
        <p:nvSpPr>
          <p:cNvPr id="4" name="TextBox 4"/>
          <p:cNvSpPr txBox="1"/>
          <p:nvPr/>
        </p:nvSpPr>
        <p:spPr>
          <a:xfrm>
            <a:off x="304800" y="4119378"/>
            <a:ext cx="3021918" cy="2255639"/>
          </a:xfrm>
          <a:prstGeom prst="rect">
            <a:avLst/>
          </a:prstGeom>
        </p:spPr>
        <p:txBody>
          <a:bodyPr lIns="0" tIns="0" rIns="0" bIns="0" rtlCol="0" anchor="t">
            <a:spAutoFit/>
          </a:bodyPr>
          <a:lstStyle/>
          <a:p>
            <a:pPr algn="ctr">
              <a:lnSpc>
                <a:spcPts val="6140"/>
              </a:lnSpc>
              <a:spcBef>
                <a:spcPct val="0"/>
              </a:spcBef>
            </a:pPr>
            <a:r>
              <a:rPr lang="en-US" sz="3508" spc="175">
                <a:solidFill>
                  <a:srgbClr val="4C7B8E"/>
                </a:solidFill>
                <a:latin typeface="Sanchez"/>
              </a:rPr>
              <a:t>2ND LEVEL </a:t>
            </a:r>
          </a:p>
          <a:p>
            <a:pPr algn="ctr">
              <a:lnSpc>
                <a:spcPts val="6140"/>
              </a:lnSpc>
              <a:spcBef>
                <a:spcPct val="0"/>
              </a:spcBef>
            </a:pPr>
            <a:r>
              <a:rPr lang="en-US" sz="3508" spc="175">
                <a:solidFill>
                  <a:srgbClr val="4C7B8E"/>
                </a:solidFill>
                <a:latin typeface="Sanchez"/>
              </a:rPr>
              <a:t>ADMIN </a:t>
            </a:r>
          </a:p>
          <a:p>
            <a:pPr algn="ctr">
              <a:lnSpc>
                <a:spcPts val="6140"/>
              </a:lnSpc>
              <a:spcBef>
                <a:spcPct val="0"/>
              </a:spcBef>
            </a:pPr>
            <a:r>
              <a:rPr lang="en-US" sz="3508" spc="175">
                <a:solidFill>
                  <a:srgbClr val="4C7B8E"/>
                </a:solidFill>
                <a:latin typeface="Sanchez"/>
              </a:rPr>
              <a:t>DFD (6.0)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38283" y="-2278592"/>
            <a:ext cx="8105764" cy="3581274"/>
          </a:xfrm>
          <a:prstGeom prst="rect">
            <a:avLst/>
          </a:prstGeom>
        </p:spPr>
      </p:pic>
      <p:pic>
        <p:nvPicPr>
          <p:cNvPr id="3" name="Picture 3"/>
          <p:cNvPicPr>
            <a:picLocks noChangeAspect="1"/>
          </p:cNvPicPr>
          <p:nvPr/>
        </p:nvPicPr>
        <p:blipFill>
          <a:blip r:embed="rId4"/>
          <a:srcRect b="29722"/>
          <a:stretch>
            <a:fillRect/>
          </a:stretch>
        </p:blipFill>
        <p:spPr>
          <a:xfrm>
            <a:off x="696859" y="5654261"/>
            <a:ext cx="8959147" cy="4347114"/>
          </a:xfrm>
          <a:prstGeom prst="rect">
            <a:avLst/>
          </a:prstGeom>
        </p:spPr>
      </p:pic>
      <p:pic>
        <p:nvPicPr>
          <p:cNvPr id="4" name="Picture 4"/>
          <p:cNvPicPr>
            <a:picLocks noChangeAspect="1"/>
          </p:cNvPicPr>
          <p:nvPr/>
        </p:nvPicPr>
        <p:blipFill>
          <a:blip r:embed="rId5"/>
          <a:srcRect t="27083" r="44327" b="16508"/>
          <a:stretch>
            <a:fillRect/>
          </a:stretch>
        </p:blipFill>
        <p:spPr>
          <a:xfrm>
            <a:off x="10287117" y="5801738"/>
            <a:ext cx="7355094" cy="4347114"/>
          </a:xfrm>
          <a:prstGeom prst="rect">
            <a:avLst/>
          </a:prstGeom>
        </p:spPr>
      </p:pic>
      <p:pic>
        <p:nvPicPr>
          <p:cNvPr id="5" name="Picture 5"/>
          <p:cNvPicPr>
            <a:picLocks noChangeAspect="1"/>
          </p:cNvPicPr>
          <p:nvPr/>
        </p:nvPicPr>
        <p:blipFill>
          <a:blip r:embed="rId6"/>
          <a:srcRect/>
          <a:stretch>
            <a:fillRect/>
          </a:stretch>
        </p:blipFill>
        <p:spPr>
          <a:xfrm>
            <a:off x="7331568" y="970388"/>
            <a:ext cx="2519193" cy="1700456"/>
          </a:xfrm>
          <a:prstGeom prst="rect">
            <a:avLst/>
          </a:prstGeom>
        </p:spPr>
      </p:pic>
      <p:sp>
        <p:nvSpPr>
          <p:cNvPr id="6" name="TextBox 6"/>
          <p:cNvSpPr txBox="1"/>
          <p:nvPr/>
        </p:nvSpPr>
        <p:spPr>
          <a:xfrm>
            <a:off x="696859" y="3487719"/>
            <a:ext cx="16230600" cy="1927641"/>
          </a:xfrm>
          <a:prstGeom prst="rect">
            <a:avLst/>
          </a:prstGeom>
        </p:spPr>
        <p:txBody>
          <a:bodyPr lIns="0" tIns="0" rIns="0" bIns="0" rtlCol="0" anchor="t">
            <a:spAutoFit/>
          </a:bodyPr>
          <a:lstStyle/>
          <a:p>
            <a:pPr algn="just">
              <a:lnSpc>
                <a:spcPts val="3838"/>
              </a:lnSpc>
            </a:pPr>
            <a:r>
              <a:rPr lang="en-US" sz="2722" spc="-5">
                <a:solidFill>
                  <a:srgbClr val="D46BCA"/>
                </a:solidFill>
                <a:latin typeface="Sanchez"/>
              </a:rPr>
              <a:t>The COCOMO (Constructive Cost Model) is a widely used software cost estimation model that predicts the effort, total project cost, and scheduled time for a software development project. It relies on the number of lines of code in the software product. There are two types of COCOMO models: Basic COCOMO and Intermediate COCOMO</a:t>
            </a:r>
          </a:p>
        </p:txBody>
      </p:sp>
      <p:sp>
        <p:nvSpPr>
          <p:cNvPr id="7" name="TextBox 7"/>
          <p:cNvSpPr txBox="1"/>
          <p:nvPr/>
        </p:nvSpPr>
        <p:spPr>
          <a:xfrm>
            <a:off x="0" y="2489868"/>
            <a:ext cx="7270075" cy="709826"/>
          </a:xfrm>
          <a:prstGeom prst="rect">
            <a:avLst/>
          </a:prstGeom>
        </p:spPr>
        <p:txBody>
          <a:bodyPr lIns="0" tIns="0" rIns="0" bIns="0" rtlCol="0" anchor="t">
            <a:spAutoFit/>
          </a:bodyPr>
          <a:lstStyle/>
          <a:p>
            <a:pPr marL="750084" lvl="1" indent="-375042" algn="ctr">
              <a:lnSpc>
                <a:spcPts val="6079"/>
              </a:lnSpc>
              <a:buFont typeface="Arial"/>
              <a:buChar char="•"/>
            </a:pPr>
            <a:r>
              <a:rPr lang="en-US" sz="3474" spc="173">
                <a:solidFill>
                  <a:srgbClr val="D46BCA"/>
                </a:solidFill>
                <a:latin typeface="Sanchez"/>
              </a:rPr>
              <a:t>What is a COCOMO Model?</a:t>
            </a:r>
          </a:p>
        </p:txBody>
      </p:sp>
      <p:sp>
        <p:nvSpPr>
          <p:cNvPr id="8" name="TextBox 8"/>
          <p:cNvSpPr txBox="1"/>
          <p:nvPr/>
        </p:nvSpPr>
        <p:spPr>
          <a:xfrm>
            <a:off x="5721471" y="70751"/>
            <a:ext cx="5217914" cy="957949"/>
          </a:xfrm>
          <a:prstGeom prst="rect">
            <a:avLst/>
          </a:prstGeom>
        </p:spPr>
        <p:txBody>
          <a:bodyPr lIns="0" tIns="0" rIns="0" bIns="0" rtlCol="0" anchor="t">
            <a:spAutoFit/>
          </a:bodyPr>
          <a:lstStyle/>
          <a:p>
            <a:pPr algn="ctr">
              <a:lnSpc>
                <a:spcPts val="8215"/>
              </a:lnSpc>
              <a:spcBef>
                <a:spcPct val="0"/>
              </a:spcBef>
            </a:pPr>
            <a:r>
              <a:rPr lang="en-US" sz="4694" spc="234">
                <a:solidFill>
                  <a:srgbClr val="92DACF"/>
                </a:solidFill>
                <a:latin typeface="Cormorant Garamond Medium Bold"/>
              </a:rPr>
              <a:t>COCOMO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grpSp>
        <p:nvGrpSpPr>
          <p:cNvPr id="2" name="Group 2"/>
          <p:cNvGrpSpPr/>
          <p:nvPr/>
        </p:nvGrpSpPr>
        <p:grpSpPr>
          <a:xfrm>
            <a:off x="522631" y="-308848"/>
            <a:ext cx="18288000" cy="10287000"/>
            <a:chOff x="0" y="0"/>
            <a:chExt cx="24384000" cy="13716000"/>
          </a:xfrm>
        </p:grpSpPr>
        <p:sp>
          <p:nvSpPr>
            <p:cNvPr id="3" name="AutoShape 3"/>
            <p:cNvSpPr/>
            <p:nvPr/>
          </p:nvSpPr>
          <p:spPr>
            <a:xfrm>
              <a:off x="0" y="0"/>
              <a:ext cx="12128500" cy="13716000"/>
            </a:xfrm>
            <a:prstGeom prst="rect">
              <a:avLst/>
            </a:prstGeom>
            <a:solidFill>
              <a:srgbClr val="F9F5E8"/>
            </a:solidFill>
          </p:spPr>
        </p:sp>
        <p:sp>
          <p:nvSpPr>
            <p:cNvPr id="4" name="AutoShape 4"/>
            <p:cNvSpPr/>
            <p:nvPr/>
          </p:nvSpPr>
          <p:spPr>
            <a:xfrm>
              <a:off x="12255500" y="0"/>
              <a:ext cx="12128500" cy="13716000"/>
            </a:xfrm>
            <a:prstGeom prst="rect">
              <a:avLst/>
            </a:prstGeom>
            <a:solidFill>
              <a:srgbClr val="F9F5E8"/>
            </a:solidFill>
          </p:spPr>
        </p:sp>
      </p:grpSp>
      <p:pic>
        <p:nvPicPr>
          <p:cNvPr id="5" name="Picture 5"/>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08848"/>
            <a:ext cx="5938387" cy="996268"/>
          </a:xfrm>
          <a:prstGeom prst="rect">
            <a:avLst/>
          </a:prstGeom>
        </p:spPr>
      </p:pic>
      <p:graphicFrame>
        <p:nvGraphicFramePr>
          <p:cNvPr id="6" name="Table 6"/>
          <p:cNvGraphicFramePr>
            <a:graphicFrameLocks noGrp="1"/>
          </p:cNvGraphicFramePr>
          <p:nvPr/>
        </p:nvGraphicFramePr>
        <p:xfrm>
          <a:off x="0" y="2085707"/>
          <a:ext cx="7349755" cy="3638550"/>
        </p:xfrm>
        <a:graphic>
          <a:graphicData uri="http://schemas.openxmlformats.org/drawingml/2006/table">
            <a:tbl>
              <a:tblPr/>
              <a:tblGrid>
                <a:gridCol w="1571146">
                  <a:extLst>
                    <a:ext uri="{9D8B030D-6E8A-4147-A177-3AD203B41FA5}">
                      <a16:colId xmlns:a16="http://schemas.microsoft.com/office/drawing/2014/main" val="20000"/>
                    </a:ext>
                  </a:extLst>
                </a:gridCol>
                <a:gridCol w="1368756">
                  <a:extLst>
                    <a:ext uri="{9D8B030D-6E8A-4147-A177-3AD203B41FA5}">
                      <a16:colId xmlns:a16="http://schemas.microsoft.com/office/drawing/2014/main" val="20001"/>
                    </a:ext>
                  </a:extLst>
                </a:gridCol>
                <a:gridCol w="1469951">
                  <a:extLst>
                    <a:ext uri="{9D8B030D-6E8A-4147-A177-3AD203B41FA5}">
                      <a16:colId xmlns:a16="http://schemas.microsoft.com/office/drawing/2014/main" val="20002"/>
                    </a:ext>
                  </a:extLst>
                </a:gridCol>
                <a:gridCol w="1469951">
                  <a:extLst>
                    <a:ext uri="{9D8B030D-6E8A-4147-A177-3AD203B41FA5}">
                      <a16:colId xmlns:a16="http://schemas.microsoft.com/office/drawing/2014/main" val="20003"/>
                    </a:ext>
                  </a:extLst>
                </a:gridCol>
                <a:gridCol w="1469951">
                  <a:extLst>
                    <a:ext uri="{9D8B030D-6E8A-4147-A177-3AD203B41FA5}">
                      <a16:colId xmlns:a16="http://schemas.microsoft.com/office/drawing/2014/main" val="20004"/>
                    </a:ext>
                  </a:extLst>
                </a:gridCol>
              </a:tblGrid>
              <a:tr h="847070">
                <a:tc>
                  <a:txBody>
                    <a:bodyPr/>
                    <a:lstStyle/>
                    <a:p>
                      <a:pPr algn="ctr">
                        <a:lnSpc>
                          <a:spcPts val="1936"/>
                        </a:lnSpc>
                        <a:defRPr/>
                      </a:pPr>
                      <a:r>
                        <a:rPr lang="en-US" sz="1383">
                          <a:solidFill>
                            <a:srgbClr val="000000"/>
                          </a:solidFill>
                          <a:latin typeface="Hagrid Bold"/>
                        </a:rPr>
                        <a:t>Mode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Bold"/>
                        </a:rPr>
                        <a:t>A</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Bold"/>
                        </a:rPr>
                        <a:t>B</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Bold"/>
                        </a:rPr>
                        <a:t>C</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Bold"/>
                        </a:rPr>
                        <a:t>D</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0"/>
                  </a:ext>
                </a:extLst>
              </a:tr>
              <a:tr h="847070">
                <a:tc>
                  <a:txBody>
                    <a:bodyPr/>
                    <a:lstStyle/>
                    <a:p>
                      <a:pPr algn="just">
                        <a:lnSpc>
                          <a:spcPts val="1936"/>
                        </a:lnSpc>
                        <a:defRPr/>
                      </a:pPr>
                      <a:r>
                        <a:rPr lang="en-US" sz="1383">
                          <a:solidFill>
                            <a:srgbClr val="000000"/>
                          </a:solidFill>
                          <a:latin typeface="Hagrid Bold"/>
                        </a:rPr>
                        <a:t>Organic</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2.4</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1.05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2.5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0.38</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1097340">
                <a:tc>
                  <a:txBody>
                    <a:bodyPr/>
                    <a:lstStyle/>
                    <a:p>
                      <a:pPr algn="ctr">
                        <a:lnSpc>
                          <a:spcPts val="1936"/>
                        </a:lnSpc>
                        <a:defRPr/>
                      </a:pPr>
                      <a:r>
                        <a:rPr lang="en-US" sz="1383">
                          <a:solidFill>
                            <a:srgbClr val="000000"/>
                          </a:solidFill>
                          <a:latin typeface="Hagrid Bold"/>
                        </a:rPr>
                        <a:t>Semi-Detached</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3.0</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1.12</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2.5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0.35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847070">
                <a:tc>
                  <a:txBody>
                    <a:bodyPr/>
                    <a:lstStyle/>
                    <a:p>
                      <a:pPr algn="ctr">
                        <a:lnSpc>
                          <a:spcPts val="1936"/>
                        </a:lnSpc>
                        <a:defRPr/>
                      </a:pPr>
                      <a:r>
                        <a:rPr lang="en-US" sz="1383">
                          <a:solidFill>
                            <a:srgbClr val="000000"/>
                          </a:solidFill>
                          <a:latin typeface="Hagrid Bold"/>
                        </a:rPr>
                        <a:t>Embedded</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3.6</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1.20</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2.5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1936"/>
                        </a:lnSpc>
                        <a:defRPr/>
                      </a:pPr>
                      <a:r>
                        <a:rPr lang="en-US" sz="1383">
                          <a:solidFill>
                            <a:srgbClr val="000000"/>
                          </a:solidFill>
                          <a:latin typeface="Hagrid"/>
                        </a:rPr>
                        <a:t>0.32</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7" name="Picture 7"/>
          <p:cNvPicPr>
            <a:picLocks noChangeAspect="1"/>
          </p:cNvPicPr>
          <p:nvPr/>
        </p:nvPicPr>
        <p:blipFill>
          <a:blip r:embed="rId4">
            <a:alphaModFix amt="6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253540" y="-973341"/>
            <a:ext cx="8153037" cy="1946682"/>
          </a:xfrm>
          <a:prstGeom prst="rect">
            <a:avLst/>
          </a:prstGeom>
        </p:spPr>
      </p:pic>
      <p:graphicFrame>
        <p:nvGraphicFramePr>
          <p:cNvPr id="8" name="Table 8"/>
          <p:cNvGraphicFramePr>
            <a:graphicFrameLocks noGrp="1"/>
          </p:cNvGraphicFramePr>
          <p:nvPr/>
        </p:nvGraphicFramePr>
        <p:xfrm>
          <a:off x="8809686" y="1028700"/>
          <a:ext cx="9215611" cy="3629026"/>
        </p:xfrm>
        <a:graphic>
          <a:graphicData uri="http://schemas.openxmlformats.org/drawingml/2006/table">
            <a:tbl>
              <a:tblPr/>
              <a:tblGrid>
                <a:gridCol w="2416543">
                  <a:extLst>
                    <a:ext uri="{9D8B030D-6E8A-4147-A177-3AD203B41FA5}">
                      <a16:colId xmlns:a16="http://schemas.microsoft.com/office/drawing/2014/main" val="20000"/>
                    </a:ext>
                  </a:extLst>
                </a:gridCol>
                <a:gridCol w="1489311">
                  <a:extLst>
                    <a:ext uri="{9D8B030D-6E8A-4147-A177-3AD203B41FA5}">
                      <a16:colId xmlns:a16="http://schemas.microsoft.com/office/drawing/2014/main" val="20001"/>
                    </a:ext>
                  </a:extLst>
                </a:gridCol>
                <a:gridCol w="1810230">
                  <a:extLst>
                    <a:ext uri="{9D8B030D-6E8A-4147-A177-3AD203B41FA5}">
                      <a16:colId xmlns:a16="http://schemas.microsoft.com/office/drawing/2014/main" val="20002"/>
                    </a:ext>
                  </a:extLst>
                </a:gridCol>
                <a:gridCol w="1861045">
                  <a:extLst>
                    <a:ext uri="{9D8B030D-6E8A-4147-A177-3AD203B41FA5}">
                      <a16:colId xmlns:a16="http://schemas.microsoft.com/office/drawing/2014/main" val="20003"/>
                    </a:ext>
                  </a:extLst>
                </a:gridCol>
                <a:gridCol w="1638482">
                  <a:extLst>
                    <a:ext uri="{9D8B030D-6E8A-4147-A177-3AD203B41FA5}">
                      <a16:colId xmlns:a16="http://schemas.microsoft.com/office/drawing/2014/main" val="20004"/>
                    </a:ext>
                  </a:extLst>
                </a:gridCol>
              </a:tblGrid>
              <a:tr h="914476">
                <a:tc>
                  <a:txBody>
                    <a:bodyPr/>
                    <a:lstStyle/>
                    <a:p>
                      <a:pPr algn="ctr">
                        <a:lnSpc>
                          <a:spcPts val="2216"/>
                        </a:lnSpc>
                        <a:defRPr/>
                      </a:pPr>
                      <a:r>
                        <a:rPr lang="en-US" sz="1583">
                          <a:solidFill>
                            <a:srgbClr val="000000"/>
                          </a:solidFill>
                          <a:latin typeface="Hagrid"/>
                        </a:rPr>
                        <a:t>Mode</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Bold"/>
                        </a:rPr>
                        <a:t>ai</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Bold"/>
                        </a:rPr>
                        <a:t>bi</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Bold"/>
                        </a:rPr>
                        <a:t>ci</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Bold"/>
                        </a:rPr>
                        <a:t>di</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0"/>
                  </a:ext>
                </a:extLst>
              </a:tr>
              <a:tr h="904850">
                <a:tc>
                  <a:txBody>
                    <a:bodyPr/>
                    <a:lstStyle/>
                    <a:p>
                      <a:pPr algn="ctr">
                        <a:lnSpc>
                          <a:spcPts val="2216"/>
                        </a:lnSpc>
                        <a:defRPr/>
                      </a:pPr>
                      <a:r>
                        <a:rPr lang="en-US" sz="1583">
                          <a:solidFill>
                            <a:srgbClr val="000000"/>
                          </a:solidFill>
                          <a:latin typeface="Hagrid"/>
                        </a:rPr>
                        <a:t>organic</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3.2</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1.05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2..5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0.38</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904850">
                <a:tc>
                  <a:txBody>
                    <a:bodyPr/>
                    <a:lstStyle/>
                    <a:p>
                      <a:pPr algn="ctr">
                        <a:lnSpc>
                          <a:spcPts val="2216"/>
                        </a:lnSpc>
                        <a:defRPr/>
                      </a:pPr>
                      <a:r>
                        <a:rPr lang="en-US" sz="1583">
                          <a:solidFill>
                            <a:srgbClr val="000000"/>
                          </a:solidFill>
                          <a:latin typeface="Hagrid"/>
                        </a:rPr>
                        <a:t>semi-deatched</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3.0</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1.12</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2.5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0.35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2"/>
                  </a:ext>
                </a:extLst>
              </a:tr>
              <a:tr h="904850">
                <a:tc>
                  <a:txBody>
                    <a:bodyPr/>
                    <a:lstStyle/>
                    <a:p>
                      <a:pPr algn="ctr">
                        <a:lnSpc>
                          <a:spcPts val="2216"/>
                        </a:lnSpc>
                        <a:defRPr/>
                      </a:pPr>
                      <a:r>
                        <a:rPr lang="en-US" sz="1583">
                          <a:solidFill>
                            <a:srgbClr val="000000"/>
                          </a:solidFill>
                          <a:latin typeface="Hagrid"/>
                        </a:rPr>
                        <a:t>embedded</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2.8</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1.20</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2.5</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2216"/>
                        </a:lnSpc>
                        <a:defRPr/>
                      </a:pPr>
                      <a:r>
                        <a:rPr lang="en-US" sz="1583">
                          <a:solidFill>
                            <a:srgbClr val="000000"/>
                          </a:solidFill>
                          <a:latin typeface="Hagrid"/>
                        </a:rPr>
                        <a:t>0.32</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9"/>
          <p:cNvSpPr txBox="1"/>
          <p:nvPr/>
        </p:nvSpPr>
        <p:spPr>
          <a:xfrm>
            <a:off x="0" y="-136931"/>
            <a:ext cx="8559972" cy="10588411"/>
          </a:xfrm>
          <a:prstGeom prst="rect">
            <a:avLst/>
          </a:prstGeom>
        </p:spPr>
        <p:txBody>
          <a:bodyPr lIns="0" tIns="0" rIns="0" bIns="0" rtlCol="0" anchor="t">
            <a:spAutoFit/>
          </a:bodyPr>
          <a:lstStyle/>
          <a:p>
            <a:pPr algn="just">
              <a:lnSpc>
                <a:spcPts val="5054"/>
              </a:lnSpc>
            </a:pPr>
            <a:r>
              <a:rPr lang="en-US" sz="3662" spc="3" dirty="0">
                <a:solidFill>
                  <a:srgbClr val="4C7B8E"/>
                </a:solidFill>
                <a:latin typeface="Sanchez"/>
              </a:rPr>
              <a:t>I) BASIC COCOMO :-</a:t>
            </a:r>
          </a:p>
          <a:p>
            <a:pPr marL="580942" lvl="1" indent="-290471" algn="just">
              <a:lnSpc>
                <a:spcPts val="3713"/>
              </a:lnSpc>
              <a:buFont typeface="Arial"/>
              <a:buChar char="•"/>
            </a:pPr>
            <a:r>
              <a:rPr lang="en-US" sz="2690" spc="2" dirty="0">
                <a:solidFill>
                  <a:srgbClr val="000000"/>
                </a:solidFill>
                <a:latin typeface="Sanchez"/>
              </a:rPr>
              <a:t>Effort = </a:t>
            </a:r>
            <a:r>
              <a:rPr lang="en-US" sz="2690" spc="2" dirty="0">
                <a:solidFill>
                  <a:srgbClr val="D46BCA"/>
                </a:solidFill>
                <a:latin typeface="Sanchez"/>
              </a:rPr>
              <a:t>a(KLOC)</a:t>
            </a:r>
            <a:r>
              <a:rPr lang="en-US" sz="2800" b="0" i="0" dirty="0">
                <a:solidFill>
                  <a:srgbClr val="202124"/>
                </a:solidFill>
                <a:effectLst/>
                <a:latin typeface="Google Sans"/>
              </a:rPr>
              <a:t>^</a:t>
            </a:r>
            <a:r>
              <a:rPr lang="en-US" sz="2690" spc="2" dirty="0">
                <a:solidFill>
                  <a:srgbClr val="D46BCA"/>
                </a:solidFill>
                <a:latin typeface="Sanchez"/>
              </a:rPr>
              <a:t>b PM [KLOC = Kilo Line of Code,    PM = Person-Month]</a:t>
            </a:r>
          </a:p>
          <a:p>
            <a:pPr marL="580942" lvl="1" indent="-290471" algn="just">
              <a:lnSpc>
                <a:spcPts val="3713"/>
              </a:lnSpc>
              <a:buFont typeface="Arial"/>
              <a:buChar char="•"/>
            </a:pPr>
            <a:r>
              <a:rPr lang="en-US" sz="2690" spc="2" dirty="0">
                <a:solidFill>
                  <a:srgbClr val="000000"/>
                </a:solidFill>
                <a:latin typeface="Sanchez"/>
              </a:rPr>
              <a:t>Development Time = </a:t>
            </a:r>
            <a:r>
              <a:rPr lang="en-US" sz="2690" spc="2" dirty="0">
                <a:solidFill>
                  <a:srgbClr val="D46BCA"/>
                </a:solidFill>
                <a:latin typeface="Sanchez"/>
              </a:rPr>
              <a:t>C(Effort)^d months</a:t>
            </a:r>
          </a:p>
          <a:p>
            <a:pPr algn="just">
              <a:lnSpc>
                <a:spcPts val="3713"/>
              </a:lnSpc>
            </a:pPr>
            <a:endParaRPr lang="en-US" sz="2690" spc="2" dirty="0">
              <a:solidFill>
                <a:srgbClr val="D46BCA"/>
              </a:solidFill>
              <a:latin typeface="Sanchez"/>
            </a:endParaRPr>
          </a:p>
          <a:p>
            <a:pPr algn="just">
              <a:lnSpc>
                <a:spcPts val="3713"/>
              </a:lnSpc>
            </a:pPr>
            <a:r>
              <a:rPr lang="en-US" sz="2690" spc="2" dirty="0">
                <a:solidFill>
                  <a:srgbClr val="000000"/>
                </a:solidFill>
                <a:latin typeface="Sanchez"/>
              </a:rPr>
              <a:t> </a:t>
            </a:r>
          </a:p>
          <a:p>
            <a:pPr algn="just">
              <a:lnSpc>
                <a:spcPts val="3713"/>
              </a:lnSpc>
            </a:pPr>
            <a:endParaRPr lang="en-US" sz="2690" spc="2" dirty="0">
              <a:solidFill>
                <a:srgbClr val="000000"/>
              </a:solidFill>
              <a:latin typeface="Sanchez"/>
            </a:endParaRPr>
          </a:p>
          <a:p>
            <a:pPr algn="just">
              <a:lnSpc>
                <a:spcPts val="3713"/>
              </a:lnSpc>
            </a:pPr>
            <a:endParaRPr lang="en-US" sz="2690" spc="2" dirty="0">
              <a:solidFill>
                <a:srgbClr val="000000"/>
              </a:solidFill>
              <a:latin typeface="Sanchez"/>
            </a:endParaRPr>
          </a:p>
          <a:p>
            <a:pPr algn="just">
              <a:lnSpc>
                <a:spcPts val="3713"/>
              </a:lnSpc>
            </a:pPr>
            <a:endParaRPr lang="en-US" sz="2690" spc="2" dirty="0">
              <a:solidFill>
                <a:srgbClr val="000000"/>
              </a:solidFill>
              <a:latin typeface="Sanchez"/>
            </a:endParaRPr>
          </a:p>
          <a:p>
            <a:pPr algn="just">
              <a:lnSpc>
                <a:spcPts val="3713"/>
              </a:lnSpc>
            </a:pPr>
            <a:endParaRPr lang="en-US" sz="2690" spc="2" dirty="0">
              <a:solidFill>
                <a:srgbClr val="000000"/>
              </a:solidFill>
              <a:latin typeface="Sanchez"/>
            </a:endParaRPr>
          </a:p>
          <a:p>
            <a:pPr algn="just">
              <a:lnSpc>
                <a:spcPts val="3713"/>
              </a:lnSpc>
            </a:pPr>
            <a:endParaRPr lang="en-US" sz="2690" spc="2" dirty="0">
              <a:solidFill>
                <a:srgbClr val="000000"/>
              </a:solidFill>
              <a:latin typeface="Sanchez"/>
            </a:endParaRPr>
          </a:p>
          <a:p>
            <a:pPr algn="just">
              <a:lnSpc>
                <a:spcPts val="3713"/>
              </a:lnSpc>
            </a:pPr>
            <a:endParaRPr lang="en-US" sz="2690" spc="2" dirty="0">
              <a:solidFill>
                <a:srgbClr val="000000"/>
              </a:solidFill>
              <a:latin typeface="Sanchez"/>
            </a:endParaRPr>
          </a:p>
          <a:p>
            <a:pPr algn="just">
              <a:lnSpc>
                <a:spcPts val="3713"/>
              </a:lnSpc>
            </a:pPr>
            <a:r>
              <a:rPr lang="en-US" sz="2690" spc="2" dirty="0">
                <a:solidFill>
                  <a:srgbClr val="D46BCA"/>
                </a:solidFill>
                <a:latin typeface="Sanchez"/>
              </a:rPr>
              <a:t>∴ LOC = 3KLOC</a:t>
            </a:r>
          </a:p>
          <a:p>
            <a:pPr marL="580942" lvl="1" indent="-290471" algn="just">
              <a:lnSpc>
                <a:spcPts val="3713"/>
              </a:lnSpc>
              <a:buFont typeface="Arial"/>
              <a:buChar char="•"/>
            </a:pPr>
            <a:r>
              <a:rPr lang="en-US" sz="2690" spc="2" dirty="0" err="1">
                <a:solidFill>
                  <a:srgbClr val="000000"/>
                </a:solidFill>
                <a:latin typeface="Sanchez"/>
              </a:rPr>
              <a:t>Oraganic</a:t>
            </a:r>
            <a:r>
              <a:rPr lang="en-US" sz="2690" spc="2" dirty="0">
                <a:solidFill>
                  <a:srgbClr val="000000"/>
                </a:solidFill>
                <a:latin typeface="Sanchez"/>
              </a:rPr>
              <a:t> :</a:t>
            </a:r>
          </a:p>
          <a:p>
            <a:pPr algn="just">
              <a:lnSpc>
                <a:spcPts val="3713"/>
              </a:lnSpc>
            </a:pPr>
            <a:r>
              <a:rPr lang="en-US" sz="2690" spc="2" dirty="0">
                <a:solidFill>
                  <a:srgbClr val="D46BCA"/>
                </a:solidFill>
                <a:latin typeface="Sanchez"/>
              </a:rPr>
              <a:t>∴ Effort = 2.4*(3)</a:t>
            </a:r>
            <a:r>
              <a:rPr lang="en-US" sz="2800" b="0" i="0" dirty="0">
                <a:solidFill>
                  <a:srgbClr val="202124"/>
                </a:solidFill>
                <a:effectLst/>
                <a:latin typeface="Google Sans"/>
              </a:rPr>
              <a:t>^</a:t>
            </a:r>
            <a:r>
              <a:rPr lang="en-US" sz="2690" spc="2" dirty="0">
                <a:solidFill>
                  <a:srgbClr val="D46BCA"/>
                </a:solidFill>
                <a:latin typeface="Sanchez"/>
              </a:rPr>
              <a:t>1.05 Person-Month</a:t>
            </a:r>
          </a:p>
          <a:p>
            <a:pPr algn="just">
              <a:lnSpc>
                <a:spcPts val="3713"/>
              </a:lnSpc>
            </a:pPr>
            <a:r>
              <a:rPr lang="en-US" sz="2690" spc="2" dirty="0">
                <a:solidFill>
                  <a:srgbClr val="D46BCA"/>
                </a:solidFill>
                <a:latin typeface="Sanchez"/>
              </a:rPr>
              <a:t>= 2.4*3.16</a:t>
            </a:r>
          </a:p>
          <a:p>
            <a:pPr algn="just">
              <a:lnSpc>
                <a:spcPts val="3713"/>
              </a:lnSpc>
            </a:pPr>
            <a:r>
              <a:rPr lang="en-US" sz="2690" spc="2" dirty="0">
                <a:solidFill>
                  <a:srgbClr val="D46BCA"/>
                </a:solidFill>
                <a:latin typeface="Sanchez"/>
              </a:rPr>
              <a:t>= 7.584</a:t>
            </a:r>
          </a:p>
          <a:p>
            <a:pPr algn="just">
              <a:lnSpc>
                <a:spcPts val="3713"/>
              </a:lnSpc>
            </a:pPr>
            <a:r>
              <a:rPr lang="en-US" sz="2690" spc="2" dirty="0">
                <a:solidFill>
                  <a:srgbClr val="D46BCA"/>
                </a:solidFill>
                <a:latin typeface="Sanchez"/>
              </a:rPr>
              <a:t>≈ 8 Person-Month</a:t>
            </a:r>
          </a:p>
          <a:p>
            <a:pPr algn="just">
              <a:lnSpc>
                <a:spcPts val="3713"/>
              </a:lnSpc>
            </a:pPr>
            <a:r>
              <a:rPr lang="en-US" sz="2690" spc="2" dirty="0">
                <a:solidFill>
                  <a:srgbClr val="D46BCA"/>
                </a:solidFill>
                <a:latin typeface="Sanchez"/>
              </a:rPr>
              <a:t>∴ Development Time = 2.5*(7.584)</a:t>
            </a:r>
            <a:r>
              <a:rPr lang="en-US" sz="2800" b="0" i="0" dirty="0">
                <a:solidFill>
                  <a:srgbClr val="202124"/>
                </a:solidFill>
                <a:effectLst/>
                <a:latin typeface="Google Sans"/>
              </a:rPr>
              <a:t> ^</a:t>
            </a:r>
            <a:r>
              <a:rPr lang="en-US" sz="2690" spc="2" dirty="0">
                <a:solidFill>
                  <a:srgbClr val="D46BCA"/>
                </a:solidFill>
                <a:latin typeface="Sanchez"/>
              </a:rPr>
              <a:t>0.38 months</a:t>
            </a:r>
          </a:p>
          <a:p>
            <a:pPr algn="just">
              <a:lnSpc>
                <a:spcPts val="3713"/>
              </a:lnSpc>
            </a:pPr>
            <a:r>
              <a:rPr lang="en-US" sz="2690" spc="2" dirty="0">
                <a:solidFill>
                  <a:srgbClr val="D46BCA"/>
                </a:solidFill>
                <a:latin typeface="Sanchez"/>
              </a:rPr>
              <a:t>= 2.5*2.15</a:t>
            </a:r>
          </a:p>
          <a:p>
            <a:pPr algn="just">
              <a:lnSpc>
                <a:spcPts val="3713"/>
              </a:lnSpc>
            </a:pPr>
            <a:r>
              <a:rPr lang="en-US" sz="2690" spc="2" dirty="0">
                <a:solidFill>
                  <a:srgbClr val="D46BCA"/>
                </a:solidFill>
                <a:latin typeface="Sanchez"/>
              </a:rPr>
              <a:t>= 5.37</a:t>
            </a:r>
          </a:p>
          <a:p>
            <a:pPr algn="just">
              <a:lnSpc>
                <a:spcPts val="3713"/>
              </a:lnSpc>
            </a:pPr>
            <a:r>
              <a:rPr lang="en-US" sz="2690" spc="2" dirty="0">
                <a:solidFill>
                  <a:srgbClr val="D46BCA"/>
                </a:solidFill>
                <a:latin typeface="Sanchez"/>
              </a:rPr>
              <a:t>≈ 5 Months</a:t>
            </a:r>
          </a:p>
        </p:txBody>
      </p:sp>
      <p:sp>
        <p:nvSpPr>
          <p:cNvPr id="10" name="TextBox 10"/>
          <p:cNvSpPr txBox="1"/>
          <p:nvPr/>
        </p:nvSpPr>
        <p:spPr>
          <a:xfrm>
            <a:off x="9400817" y="-47918"/>
            <a:ext cx="7858483" cy="735339"/>
          </a:xfrm>
          <a:prstGeom prst="rect">
            <a:avLst/>
          </a:prstGeom>
        </p:spPr>
        <p:txBody>
          <a:bodyPr lIns="0" tIns="0" rIns="0" bIns="0" rtlCol="0" anchor="t">
            <a:spAutoFit/>
          </a:bodyPr>
          <a:lstStyle/>
          <a:p>
            <a:pPr algn="ctr">
              <a:lnSpc>
                <a:spcPts val="6395"/>
              </a:lnSpc>
              <a:spcBef>
                <a:spcPct val="0"/>
              </a:spcBef>
            </a:pPr>
            <a:r>
              <a:rPr lang="en-US" sz="3654" spc="182">
                <a:solidFill>
                  <a:srgbClr val="4C7B8E"/>
                </a:solidFill>
                <a:latin typeface="Sanchez"/>
              </a:rPr>
              <a:t>II) INTERMEDIATE COCOMO :-</a:t>
            </a:r>
          </a:p>
        </p:txBody>
      </p:sp>
      <p:sp>
        <p:nvSpPr>
          <p:cNvPr id="11" name="TextBox 11"/>
          <p:cNvSpPr txBox="1"/>
          <p:nvPr/>
        </p:nvSpPr>
        <p:spPr>
          <a:xfrm>
            <a:off x="8809686" y="4710827"/>
            <a:ext cx="9215612" cy="5456815"/>
          </a:xfrm>
          <a:prstGeom prst="rect">
            <a:avLst/>
          </a:prstGeom>
        </p:spPr>
        <p:txBody>
          <a:bodyPr lIns="0" tIns="0" rIns="0" bIns="0" rtlCol="0" anchor="t">
            <a:spAutoFit/>
          </a:bodyPr>
          <a:lstStyle/>
          <a:p>
            <a:pPr>
              <a:lnSpc>
                <a:spcPts val="4259"/>
              </a:lnSpc>
              <a:spcBef>
                <a:spcPct val="0"/>
              </a:spcBef>
            </a:pPr>
            <a:r>
              <a:rPr lang="en-US" sz="2434" spc="121" dirty="0">
                <a:solidFill>
                  <a:srgbClr val="000000"/>
                </a:solidFill>
                <a:latin typeface="Sanchez"/>
              </a:rPr>
              <a:t>EFFORT ADJUST FACTOR(EAF) :-</a:t>
            </a:r>
          </a:p>
          <a:p>
            <a:pPr>
              <a:lnSpc>
                <a:spcPts val="4259"/>
              </a:lnSpc>
              <a:spcBef>
                <a:spcPct val="0"/>
              </a:spcBef>
            </a:pPr>
            <a:r>
              <a:rPr lang="en-US" sz="2434" spc="121" dirty="0">
                <a:solidFill>
                  <a:srgbClr val="D46BCA"/>
                </a:solidFill>
                <a:latin typeface="Sanchez"/>
              </a:rPr>
              <a:t>OUR PARAMETER - NORMAL CAPABLE PERSON &amp; NORMAL EXPERIENCE</a:t>
            </a:r>
          </a:p>
          <a:p>
            <a:pPr>
              <a:lnSpc>
                <a:spcPts val="4259"/>
              </a:lnSpc>
              <a:spcBef>
                <a:spcPct val="0"/>
              </a:spcBef>
            </a:pPr>
            <a:r>
              <a:rPr lang="en-US" sz="2434" spc="121" dirty="0">
                <a:solidFill>
                  <a:srgbClr val="D46BCA"/>
                </a:solidFill>
                <a:latin typeface="Sanchez"/>
              </a:rPr>
              <a:t>∴ EAF = 1.0*1.0= 1</a:t>
            </a:r>
          </a:p>
          <a:p>
            <a:pPr>
              <a:lnSpc>
                <a:spcPts val="4259"/>
              </a:lnSpc>
              <a:spcBef>
                <a:spcPct val="0"/>
              </a:spcBef>
            </a:pPr>
            <a:r>
              <a:rPr lang="en-US" sz="2434" spc="121" dirty="0">
                <a:solidFill>
                  <a:srgbClr val="D46BCA"/>
                </a:solidFill>
                <a:latin typeface="Sanchez"/>
              </a:rPr>
              <a:t>∴ LOC = 3KLOC</a:t>
            </a:r>
          </a:p>
          <a:p>
            <a:pPr>
              <a:lnSpc>
                <a:spcPts val="4259"/>
              </a:lnSpc>
              <a:spcBef>
                <a:spcPct val="0"/>
              </a:spcBef>
            </a:pPr>
            <a:r>
              <a:rPr lang="en-US" sz="2434" spc="121" dirty="0">
                <a:solidFill>
                  <a:srgbClr val="000000"/>
                </a:solidFill>
                <a:latin typeface="Sanchez"/>
              </a:rPr>
              <a:t>1. ORGANIC :</a:t>
            </a:r>
          </a:p>
          <a:p>
            <a:pPr>
              <a:lnSpc>
                <a:spcPts val="4259"/>
              </a:lnSpc>
              <a:spcBef>
                <a:spcPct val="0"/>
              </a:spcBef>
            </a:pPr>
            <a:r>
              <a:rPr lang="en-US" sz="2434" spc="121" dirty="0">
                <a:solidFill>
                  <a:srgbClr val="D46BCA"/>
                </a:solidFill>
                <a:latin typeface="Sanchez"/>
              </a:rPr>
              <a:t>∴ EFFORT = 3.2*(3)</a:t>
            </a:r>
            <a:r>
              <a:rPr lang="en-US" sz="2800" b="0" i="0" dirty="0">
                <a:solidFill>
                  <a:srgbClr val="202124"/>
                </a:solidFill>
                <a:effectLst/>
                <a:latin typeface="Google Sans"/>
              </a:rPr>
              <a:t> ^</a:t>
            </a:r>
            <a:r>
              <a:rPr lang="en-US" sz="2434" spc="121" dirty="0">
                <a:solidFill>
                  <a:srgbClr val="D46BCA"/>
                </a:solidFill>
                <a:latin typeface="Sanchez"/>
              </a:rPr>
              <a:t>1.05 *1 PERSON-MONTH</a:t>
            </a:r>
          </a:p>
          <a:p>
            <a:pPr>
              <a:lnSpc>
                <a:spcPts val="4259"/>
              </a:lnSpc>
              <a:spcBef>
                <a:spcPct val="0"/>
              </a:spcBef>
            </a:pPr>
            <a:r>
              <a:rPr lang="en-US" sz="2434" spc="121" dirty="0">
                <a:solidFill>
                  <a:srgbClr val="D46BCA"/>
                </a:solidFill>
                <a:latin typeface="Sanchez"/>
              </a:rPr>
              <a:t>= 3.2*3.16= 10.112≈ 10 PERSON-MONTH</a:t>
            </a:r>
          </a:p>
          <a:p>
            <a:pPr>
              <a:lnSpc>
                <a:spcPts val="4259"/>
              </a:lnSpc>
              <a:spcBef>
                <a:spcPct val="0"/>
              </a:spcBef>
            </a:pPr>
            <a:r>
              <a:rPr lang="en-US" sz="2434" spc="121" dirty="0">
                <a:solidFill>
                  <a:srgbClr val="D46BCA"/>
                </a:solidFill>
                <a:latin typeface="Sanchez"/>
              </a:rPr>
              <a:t>∴ DEVELOPMENT TIME = 2.5*(10.112)</a:t>
            </a:r>
            <a:r>
              <a:rPr lang="en-US" sz="2800" b="0" i="0" dirty="0">
                <a:solidFill>
                  <a:srgbClr val="202124"/>
                </a:solidFill>
                <a:effectLst/>
                <a:latin typeface="Google Sans"/>
              </a:rPr>
              <a:t> ^</a:t>
            </a:r>
            <a:r>
              <a:rPr lang="en-US" sz="2434" spc="121" dirty="0">
                <a:solidFill>
                  <a:srgbClr val="D46BCA"/>
                </a:solidFill>
                <a:latin typeface="Sanchez"/>
              </a:rPr>
              <a:t>0.38 MONTHS</a:t>
            </a:r>
          </a:p>
          <a:p>
            <a:pPr>
              <a:lnSpc>
                <a:spcPts val="4259"/>
              </a:lnSpc>
              <a:spcBef>
                <a:spcPct val="0"/>
              </a:spcBef>
            </a:pPr>
            <a:r>
              <a:rPr lang="en-US" sz="2434" spc="121" dirty="0">
                <a:solidFill>
                  <a:srgbClr val="D46BCA"/>
                </a:solidFill>
                <a:latin typeface="Sanchez"/>
              </a:rPr>
              <a:t>= 2.5*2.40= 6≈ 6 MONTHS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4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34390" y="-363200"/>
            <a:ext cx="8577691" cy="2048075"/>
          </a:xfrm>
          <a:prstGeom prst="rect">
            <a:avLst/>
          </a:prstGeom>
        </p:spPr>
      </p:pic>
      <p:pic>
        <p:nvPicPr>
          <p:cNvPr id="3" name="Picture 3"/>
          <p:cNvPicPr>
            <a:picLocks noChangeAspect="1"/>
          </p:cNvPicPr>
          <p:nvPr/>
        </p:nvPicPr>
        <p:blipFill>
          <a:blip r:embed="rId5"/>
          <a:srcRect/>
          <a:stretch>
            <a:fillRect/>
          </a:stretch>
        </p:blipFill>
        <p:spPr>
          <a:xfrm>
            <a:off x="2144658" y="2736624"/>
            <a:ext cx="14315525" cy="727186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08035" y="2499595"/>
            <a:ext cx="7315200" cy="106403"/>
          </a:xfrm>
          <a:prstGeom prst="rect">
            <a:avLst/>
          </a:prstGeom>
        </p:spPr>
      </p:pic>
      <p:sp>
        <p:nvSpPr>
          <p:cNvPr id="5" name="TextBox 5"/>
          <p:cNvSpPr txBox="1"/>
          <p:nvPr/>
        </p:nvSpPr>
        <p:spPr>
          <a:xfrm>
            <a:off x="7286625" y="31739"/>
            <a:ext cx="3714750" cy="996961"/>
          </a:xfrm>
          <a:prstGeom prst="rect">
            <a:avLst/>
          </a:prstGeom>
        </p:spPr>
        <p:txBody>
          <a:bodyPr lIns="0" tIns="0" rIns="0" bIns="0" rtlCol="0" anchor="t">
            <a:spAutoFit/>
          </a:bodyPr>
          <a:lstStyle/>
          <a:p>
            <a:pPr algn="ctr">
              <a:lnSpc>
                <a:spcPts val="8670"/>
              </a:lnSpc>
              <a:spcBef>
                <a:spcPct val="0"/>
              </a:spcBef>
            </a:pPr>
            <a:r>
              <a:rPr lang="en-US" sz="4954" spc="247">
                <a:solidFill>
                  <a:srgbClr val="D46BCA"/>
                </a:solidFill>
                <a:latin typeface="Allerta Stencil"/>
              </a:rPr>
              <a:t>WEBPAGES</a:t>
            </a:r>
          </a:p>
        </p:txBody>
      </p:sp>
      <p:sp>
        <p:nvSpPr>
          <p:cNvPr id="6" name="TextBox 6"/>
          <p:cNvSpPr txBox="1"/>
          <p:nvPr/>
        </p:nvSpPr>
        <p:spPr>
          <a:xfrm>
            <a:off x="793270" y="1618841"/>
            <a:ext cx="3906322" cy="756929"/>
          </a:xfrm>
          <a:prstGeom prst="rect">
            <a:avLst/>
          </a:prstGeom>
        </p:spPr>
        <p:txBody>
          <a:bodyPr lIns="0" tIns="0" rIns="0" bIns="0" rtlCol="0" anchor="t">
            <a:spAutoFit/>
          </a:bodyPr>
          <a:lstStyle/>
          <a:p>
            <a:pPr algn="ctr">
              <a:lnSpc>
                <a:spcPts val="6570"/>
              </a:lnSpc>
              <a:spcBef>
                <a:spcPct val="0"/>
              </a:spcBef>
            </a:pPr>
            <a:r>
              <a:rPr lang="en-US" sz="3754" spc="187">
                <a:solidFill>
                  <a:srgbClr val="D46BCA"/>
                </a:solidFill>
                <a:latin typeface="Sanchez"/>
              </a:rPr>
              <a:t>1. HOME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8442" y="771305"/>
            <a:ext cx="6366943" cy="1068166"/>
          </a:xfrm>
          <a:prstGeom prst="rect">
            <a:avLst/>
          </a:prstGeom>
        </p:spPr>
      </p:pic>
      <p:sp>
        <p:nvSpPr>
          <p:cNvPr id="3" name="TextBox 3"/>
          <p:cNvSpPr txBox="1"/>
          <p:nvPr/>
        </p:nvSpPr>
        <p:spPr>
          <a:xfrm>
            <a:off x="64770" y="1162388"/>
            <a:ext cx="17608665" cy="3152019"/>
          </a:xfrm>
          <a:prstGeom prst="rect">
            <a:avLst/>
          </a:prstGeom>
        </p:spPr>
        <p:txBody>
          <a:bodyPr lIns="0" tIns="0" rIns="0" bIns="0" rtlCol="0" anchor="t">
            <a:spAutoFit/>
          </a:bodyPr>
          <a:lstStyle/>
          <a:p>
            <a:pPr marL="866069" lvl="1" indent="-433034" algn="just">
              <a:lnSpc>
                <a:spcPts val="4733"/>
              </a:lnSpc>
              <a:buFont typeface="Arial"/>
              <a:buChar char="•"/>
            </a:pPr>
            <a:r>
              <a:rPr lang="en-US" sz="4011" spc="-44">
                <a:solidFill>
                  <a:srgbClr val="000000"/>
                </a:solidFill>
                <a:latin typeface="Amsterdam Three"/>
              </a:rPr>
              <a:t>Purpose</a:t>
            </a:r>
          </a:p>
          <a:p>
            <a:pPr algn="just">
              <a:lnSpc>
                <a:spcPts val="3177"/>
              </a:lnSpc>
            </a:pPr>
            <a:endParaRPr lang="en-US" sz="4011" spc="-44">
              <a:solidFill>
                <a:srgbClr val="000000"/>
              </a:solidFill>
              <a:latin typeface="Amsterdam Three"/>
            </a:endParaRPr>
          </a:p>
          <a:p>
            <a:pPr algn="just">
              <a:lnSpc>
                <a:spcPts val="3413"/>
              </a:lnSpc>
              <a:spcBef>
                <a:spcPct val="0"/>
              </a:spcBef>
            </a:pPr>
            <a:r>
              <a:rPr lang="en-US" sz="2892" spc="-31">
                <a:solidFill>
                  <a:srgbClr val="D46BCA"/>
                </a:solidFill>
                <a:latin typeface="Sanchez"/>
              </a:rPr>
              <a:t>An ambulance management system is designed to efficiently dispatch and monitor emergency medical service (EMS) vehicles, particularly ambulances, in response to medical emergencies. It encompasses the management of the entire ambulance fleet, including resource allocation, vehicle tracking, and coordination of EMS. By facilitating quick and effective responses to medical emergencies, it enhances the chances of saving lives. </a:t>
            </a:r>
          </a:p>
        </p:txBody>
      </p:sp>
      <p:sp>
        <p:nvSpPr>
          <p:cNvPr id="4" name="TextBox 4"/>
          <p:cNvSpPr txBox="1"/>
          <p:nvPr/>
        </p:nvSpPr>
        <p:spPr>
          <a:xfrm>
            <a:off x="5708500" y="30829"/>
            <a:ext cx="7169299" cy="1000274"/>
          </a:xfrm>
          <a:prstGeom prst="rect">
            <a:avLst/>
          </a:prstGeom>
        </p:spPr>
        <p:txBody>
          <a:bodyPr wrap="square" lIns="0" tIns="0" rIns="0" bIns="0" rtlCol="0" anchor="t">
            <a:spAutoFit/>
          </a:bodyPr>
          <a:lstStyle/>
          <a:p>
            <a:pPr algn="just">
              <a:lnSpc>
                <a:spcPts val="7802"/>
              </a:lnSpc>
              <a:spcBef>
                <a:spcPct val="0"/>
              </a:spcBef>
            </a:pPr>
            <a:r>
              <a:rPr lang="en-US" sz="6612" spc="-72" dirty="0">
                <a:solidFill>
                  <a:srgbClr val="D46BCA"/>
                </a:solidFill>
                <a:latin typeface="Cormorant Garamond Medium Bold"/>
              </a:rPr>
              <a:t>INTRODUCTION</a:t>
            </a:r>
          </a:p>
        </p:txBody>
      </p:sp>
      <p:sp>
        <p:nvSpPr>
          <p:cNvPr id="5" name="AutoShape 5"/>
          <p:cNvSpPr/>
          <p:nvPr/>
        </p:nvSpPr>
        <p:spPr>
          <a:xfrm>
            <a:off x="5403950" y="1009650"/>
            <a:ext cx="7010154" cy="0"/>
          </a:xfrm>
          <a:prstGeom prst="line">
            <a:avLst/>
          </a:prstGeom>
          <a:ln w="47625" cap="flat">
            <a:solidFill>
              <a:srgbClr val="92DACF"/>
            </a:solidFill>
            <a:prstDash val="solid"/>
            <a:headEnd type="oval" w="lg" len="lg"/>
            <a:tailEnd type="oval" w="lg" len="lg"/>
          </a:ln>
        </p:spPr>
      </p:sp>
      <p:sp>
        <p:nvSpPr>
          <p:cNvPr id="6" name="TextBox 6"/>
          <p:cNvSpPr txBox="1"/>
          <p:nvPr/>
        </p:nvSpPr>
        <p:spPr>
          <a:xfrm>
            <a:off x="9380680" y="4518784"/>
            <a:ext cx="8292754" cy="5123515"/>
          </a:xfrm>
          <a:prstGeom prst="rect">
            <a:avLst/>
          </a:prstGeom>
        </p:spPr>
        <p:txBody>
          <a:bodyPr lIns="0" tIns="0" rIns="0" bIns="0" rtlCol="0" anchor="t">
            <a:spAutoFit/>
          </a:bodyPr>
          <a:lstStyle/>
          <a:p>
            <a:pPr algn="just">
              <a:lnSpc>
                <a:spcPts val="4078"/>
              </a:lnSpc>
            </a:pPr>
            <a:r>
              <a:rPr lang="en-US" sz="2892" spc="-5">
                <a:solidFill>
                  <a:srgbClr val="D46BCA"/>
                </a:solidFill>
                <a:latin typeface="Sanchez"/>
              </a:rPr>
              <a:t>The system also optimizes resource utilization by ensuring ambulances are deployed to the most urgent and critical situations. Furthermore, it provides real-time data and analytics for informed decision-making and resource allocation during emergencies. Improved communication between EMS personnel and hospital staff is another benefit, enhancing the overall efficiency of the emergency medical services system.</a:t>
            </a:r>
          </a:p>
        </p:txBody>
      </p:sp>
      <p:pic>
        <p:nvPicPr>
          <p:cNvPr id="7" name="Picture 7"/>
          <p:cNvPicPr>
            <a:picLocks noChangeAspect="1"/>
          </p:cNvPicPr>
          <p:nvPr/>
        </p:nvPicPr>
        <p:blipFill>
          <a:blip r:embed="rId4">
            <a:alphaModFix amt="5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03950" y="8407056"/>
            <a:ext cx="6032425" cy="4453027"/>
          </a:xfrm>
          <a:prstGeom prst="rect">
            <a:avLst/>
          </a:prstGeom>
        </p:spPr>
      </p:pic>
      <p:pic>
        <p:nvPicPr>
          <p:cNvPr id="8" name="Picture 8"/>
          <p:cNvPicPr>
            <a:picLocks noChangeAspect="1"/>
          </p:cNvPicPr>
          <p:nvPr/>
        </p:nvPicPr>
        <p:blipFill>
          <a:blip r:embed="rId6"/>
          <a:srcRect l="3116" r="4415"/>
          <a:stretch>
            <a:fillRect/>
          </a:stretch>
        </p:blipFill>
        <p:spPr>
          <a:xfrm>
            <a:off x="64770" y="4575934"/>
            <a:ext cx="8968755" cy="55090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779534" y="2121277"/>
            <a:ext cx="14728932" cy="71370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02826" y="1877722"/>
            <a:ext cx="7315200" cy="106403"/>
          </a:xfrm>
          <a:prstGeom prst="rect">
            <a:avLst/>
          </a:prstGeom>
        </p:spPr>
      </p:pic>
      <p:sp>
        <p:nvSpPr>
          <p:cNvPr id="4" name="TextBox 4"/>
          <p:cNvSpPr txBox="1"/>
          <p:nvPr/>
        </p:nvSpPr>
        <p:spPr>
          <a:xfrm>
            <a:off x="1368645" y="1058563"/>
            <a:ext cx="6448783" cy="819159"/>
          </a:xfrm>
          <a:prstGeom prst="rect">
            <a:avLst/>
          </a:prstGeom>
        </p:spPr>
        <p:txBody>
          <a:bodyPr lIns="0" tIns="0" rIns="0" bIns="0" rtlCol="0" anchor="t">
            <a:spAutoFit/>
          </a:bodyPr>
          <a:lstStyle/>
          <a:p>
            <a:pPr algn="ctr">
              <a:lnSpc>
                <a:spcPts val="6920"/>
              </a:lnSpc>
              <a:spcBef>
                <a:spcPct val="0"/>
              </a:spcBef>
            </a:pPr>
            <a:r>
              <a:rPr lang="en-US" sz="3954" spc="197">
                <a:solidFill>
                  <a:srgbClr val="D46BCA"/>
                </a:solidFill>
                <a:latin typeface="Sanchez"/>
              </a:rPr>
              <a:t>2. ADMIN LOGIN PAGE: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832160" y="1959356"/>
            <a:ext cx="16623680" cy="71092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40809" y="1640849"/>
            <a:ext cx="7315200" cy="106403"/>
          </a:xfrm>
          <a:prstGeom prst="rect">
            <a:avLst/>
          </a:prstGeom>
        </p:spPr>
      </p:pic>
      <p:sp>
        <p:nvSpPr>
          <p:cNvPr id="4" name="TextBox 4"/>
          <p:cNvSpPr txBox="1"/>
          <p:nvPr/>
        </p:nvSpPr>
        <p:spPr>
          <a:xfrm>
            <a:off x="779040" y="819150"/>
            <a:ext cx="8481298" cy="821699"/>
          </a:xfrm>
          <a:prstGeom prst="rect">
            <a:avLst/>
          </a:prstGeom>
        </p:spPr>
        <p:txBody>
          <a:bodyPr lIns="0" tIns="0" rIns="0" bIns="0" rtlCol="0" anchor="t">
            <a:spAutoFit/>
          </a:bodyPr>
          <a:lstStyle/>
          <a:p>
            <a:pPr algn="ctr">
              <a:lnSpc>
                <a:spcPts val="7095"/>
              </a:lnSpc>
              <a:spcBef>
                <a:spcPct val="0"/>
              </a:spcBef>
            </a:pPr>
            <a:r>
              <a:rPr lang="en-US" sz="4054" spc="202">
                <a:solidFill>
                  <a:srgbClr val="D46BCA"/>
                </a:solidFill>
                <a:latin typeface="Sanchez"/>
              </a:rPr>
              <a:t>3. ADMIN DASHBOARD PAGE: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27" t="854" r="427"/>
          <a:stretch>
            <a:fillRect/>
          </a:stretch>
        </p:blipFill>
        <p:spPr>
          <a:xfrm>
            <a:off x="535363" y="3130203"/>
            <a:ext cx="17217273" cy="550072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26457" y="2272546"/>
            <a:ext cx="7315200" cy="106403"/>
          </a:xfrm>
          <a:prstGeom prst="rect">
            <a:avLst/>
          </a:prstGeom>
        </p:spPr>
      </p:pic>
      <p:sp>
        <p:nvSpPr>
          <p:cNvPr id="4" name="TextBox 4"/>
          <p:cNvSpPr txBox="1"/>
          <p:nvPr/>
        </p:nvSpPr>
        <p:spPr>
          <a:xfrm>
            <a:off x="720466" y="1262364"/>
            <a:ext cx="9214723" cy="874405"/>
          </a:xfrm>
          <a:prstGeom prst="rect">
            <a:avLst/>
          </a:prstGeom>
        </p:spPr>
        <p:txBody>
          <a:bodyPr lIns="0" tIns="0" rIns="0" bIns="0" rtlCol="0" anchor="t">
            <a:spAutoFit/>
          </a:bodyPr>
          <a:lstStyle/>
          <a:p>
            <a:pPr algn="ctr">
              <a:lnSpc>
                <a:spcPts val="7445"/>
              </a:lnSpc>
              <a:spcBef>
                <a:spcPct val="0"/>
              </a:spcBef>
            </a:pPr>
            <a:r>
              <a:rPr lang="en-US" sz="4254" spc="212">
                <a:solidFill>
                  <a:srgbClr val="D46BCA"/>
                </a:solidFill>
                <a:latin typeface="Sanchez"/>
              </a:rPr>
              <a:t>4. ADMIN VIEW DRIVER PAGE: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059840" y="3018007"/>
            <a:ext cx="13363248" cy="671092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99484" y="2160730"/>
            <a:ext cx="7315200" cy="106403"/>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725221" y="1890775"/>
            <a:ext cx="7315200" cy="106403"/>
          </a:xfrm>
          <a:prstGeom prst="rect">
            <a:avLst/>
          </a:prstGeom>
        </p:spPr>
      </p:pic>
      <p:sp>
        <p:nvSpPr>
          <p:cNvPr id="5" name="TextBox 5"/>
          <p:cNvSpPr txBox="1"/>
          <p:nvPr/>
        </p:nvSpPr>
        <p:spPr>
          <a:xfrm>
            <a:off x="2429460" y="1016370"/>
            <a:ext cx="9012198" cy="874405"/>
          </a:xfrm>
          <a:prstGeom prst="rect">
            <a:avLst/>
          </a:prstGeom>
        </p:spPr>
        <p:txBody>
          <a:bodyPr lIns="0" tIns="0" rIns="0" bIns="0" rtlCol="0" anchor="t">
            <a:spAutoFit/>
          </a:bodyPr>
          <a:lstStyle/>
          <a:p>
            <a:pPr algn="ctr">
              <a:lnSpc>
                <a:spcPts val="7445"/>
              </a:lnSpc>
              <a:spcBef>
                <a:spcPct val="0"/>
              </a:spcBef>
            </a:pPr>
            <a:r>
              <a:rPr lang="en-US" sz="4254" spc="212">
                <a:solidFill>
                  <a:srgbClr val="D46BCA"/>
                </a:solidFill>
                <a:latin typeface="Sanchez"/>
              </a:rPr>
              <a:t>5. ADMIN VIEW AMBULANCE: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25040" y="3054781"/>
            <a:ext cx="13369563" cy="681628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211702" y="2116004"/>
            <a:ext cx="7315200" cy="106403"/>
          </a:xfrm>
          <a:prstGeom prst="rect">
            <a:avLst/>
          </a:prstGeom>
        </p:spPr>
      </p:pic>
      <p:sp>
        <p:nvSpPr>
          <p:cNvPr id="4" name="TextBox 4"/>
          <p:cNvSpPr txBox="1"/>
          <p:nvPr/>
        </p:nvSpPr>
        <p:spPr>
          <a:xfrm>
            <a:off x="2583596" y="1038733"/>
            <a:ext cx="8167211" cy="874405"/>
          </a:xfrm>
          <a:prstGeom prst="rect">
            <a:avLst/>
          </a:prstGeom>
        </p:spPr>
        <p:txBody>
          <a:bodyPr lIns="0" tIns="0" rIns="0" bIns="0" rtlCol="0" anchor="t">
            <a:spAutoFit/>
          </a:bodyPr>
          <a:lstStyle/>
          <a:p>
            <a:pPr algn="ctr">
              <a:lnSpc>
                <a:spcPts val="7445"/>
              </a:lnSpc>
              <a:spcBef>
                <a:spcPct val="0"/>
              </a:spcBef>
            </a:pPr>
            <a:r>
              <a:rPr lang="en-US" sz="4254" spc="212">
                <a:solidFill>
                  <a:srgbClr val="D46BCA"/>
                </a:solidFill>
                <a:latin typeface="Sanchez"/>
              </a:rPr>
              <a:t>6. ADMIN VIEW PATIENTS: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25027" y="3852079"/>
            <a:ext cx="13437946" cy="607148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815506" y="2008521"/>
            <a:ext cx="7315200" cy="106403"/>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667201" y="2930300"/>
            <a:ext cx="7315200" cy="106403"/>
          </a:xfrm>
          <a:prstGeom prst="rect">
            <a:avLst/>
          </a:prstGeom>
        </p:spPr>
      </p:pic>
      <p:sp>
        <p:nvSpPr>
          <p:cNvPr id="5" name="TextBox 5"/>
          <p:cNvSpPr txBox="1"/>
          <p:nvPr/>
        </p:nvSpPr>
        <p:spPr>
          <a:xfrm>
            <a:off x="0" y="1038733"/>
            <a:ext cx="13334403" cy="1817380"/>
          </a:xfrm>
          <a:prstGeom prst="rect">
            <a:avLst/>
          </a:prstGeom>
        </p:spPr>
        <p:txBody>
          <a:bodyPr lIns="0" tIns="0" rIns="0" bIns="0" rtlCol="0" anchor="t">
            <a:spAutoFit/>
          </a:bodyPr>
          <a:lstStyle/>
          <a:p>
            <a:pPr algn="ctr">
              <a:lnSpc>
                <a:spcPts val="7445"/>
              </a:lnSpc>
              <a:spcBef>
                <a:spcPct val="0"/>
              </a:spcBef>
            </a:pPr>
            <a:r>
              <a:rPr lang="en-US" sz="4254" spc="212">
                <a:solidFill>
                  <a:srgbClr val="D46BCA"/>
                </a:solidFill>
                <a:latin typeface="Sanchez"/>
              </a:rPr>
              <a:t>7. ADMIN VIEW ALL AMBULANCE BOOKING STATUS: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27374" y="3687211"/>
            <a:ext cx="13433252" cy="617759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039138" y="2116004"/>
            <a:ext cx="7315200" cy="106403"/>
          </a:xfrm>
          <a:prstGeom prst="rect">
            <a:avLst/>
          </a:prstGeom>
        </p:spPr>
      </p:pic>
      <p:sp>
        <p:nvSpPr>
          <p:cNvPr id="4" name="TextBox 4"/>
          <p:cNvSpPr txBox="1"/>
          <p:nvPr/>
        </p:nvSpPr>
        <p:spPr>
          <a:xfrm>
            <a:off x="1915595" y="1038733"/>
            <a:ext cx="9503212" cy="874405"/>
          </a:xfrm>
          <a:prstGeom prst="rect">
            <a:avLst/>
          </a:prstGeom>
        </p:spPr>
        <p:txBody>
          <a:bodyPr lIns="0" tIns="0" rIns="0" bIns="0" rtlCol="0" anchor="t">
            <a:spAutoFit/>
          </a:bodyPr>
          <a:lstStyle/>
          <a:p>
            <a:pPr algn="ctr">
              <a:lnSpc>
                <a:spcPts val="7445"/>
              </a:lnSpc>
              <a:spcBef>
                <a:spcPct val="0"/>
              </a:spcBef>
            </a:pPr>
            <a:r>
              <a:rPr lang="en-US" sz="4254" spc="212">
                <a:solidFill>
                  <a:srgbClr val="D46BCA"/>
                </a:solidFill>
                <a:latin typeface="Sanchez"/>
              </a:rPr>
              <a:t>8. ADMIN GENERATE REPORTS: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27846" y="3436689"/>
            <a:ext cx="13432308" cy="649973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060494" y="2077534"/>
            <a:ext cx="7315200" cy="106403"/>
          </a:xfrm>
          <a:prstGeom prst="rect">
            <a:avLst/>
          </a:prstGeom>
        </p:spPr>
      </p:pic>
      <p:sp>
        <p:nvSpPr>
          <p:cNvPr id="4" name="TextBox 4"/>
          <p:cNvSpPr txBox="1"/>
          <p:nvPr/>
        </p:nvSpPr>
        <p:spPr>
          <a:xfrm>
            <a:off x="1977448" y="1038733"/>
            <a:ext cx="9379506" cy="874405"/>
          </a:xfrm>
          <a:prstGeom prst="rect">
            <a:avLst/>
          </a:prstGeom>
        </p:spPr>
        <p:txBody>
          <a:bodyPr lIns="0" tIns="0" rIns="0" bIns="0" rtlCol="0" anchor="t">
            <a:spAutoFit/>
          </a:bodyPr>
          <a:lstStyle/>
          <a:p>
            <a:pPr algn="ctr">
              <a:lnSpc>
                <a:spcPts val="7445"/>
              </a:lnSpc>
              <a:spcBef>
                <a:spcPct val="0"/>
              </a:spcBef>
            </a:pPr>
            <a:r>
              <a:rPr lang="en-US" sz="4254" spc="212">
                <a:solidFill>
                  <a:srgbClr val="D46BCA"/>
                </a:solidFill>
                <a:latin typeface="Sanchez"/>
              </a:rPr>
              <a:t>9. ADMIN PATIENT FEEDBACK: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34822" y="3400982"/>
            <a:ext cx="16418356" cy="56651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61904" y="1843983"/>
            <a:ext cx="9104521" cy="132429"/>
          </a:xfrm>
          <a:prstGeom prst="rect">
            <a:avLst/>
          </a:prstGeom>
        </p:spPr>
      </p:pic>
      <p:sp>
        <p:nvSpPr>
          <p:cNvPr id="4" name="TextBox 4"/>
          <p:cNvSpPr txBox="1"/>
          <p:nvPr/>
        </p:nvSpPr>
        <p:spPr>
          <a:xfrm>
            <a:off x="880467" y="838200"/>
            <a:ext cx="11234976" cy="756929"/>
          </a:xfrm>
          <a:prstGeom prst="rect">
            <a:avLst/>
          </a:prstGeom>
        </p:spPr>
        <p:txBody>
          <a:bodyPr lIns="0" tIns="0" rIns="0" bIns="0" rtlCol="0" anchor="t">
            <a:spAutoFit/>
          </a:bodyPr>
          <a:lstStyle/>
          <a:p>
            <a:pPr algn="ctr">
              <a:lnSpc>
                <a:spcPts val="6570"/>
              </a:lnSpc>
              <a:spcBef>
                <a:spcPct val="0"/>
              </a:spcBef>
            </a:pPr>
            <a:r>
              <a:rPr lang="en-US" sz="3754" spc="187">
                <a:solidFill>
                  <a:srgbClr val="D46BCA"/>
                </a:solidFill>
                <a:latin typeface="Sanchez"/>
              </a:rPr>
              <a:t>10. PATIENT SEARCH AMBULANCE PAGE: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027918" y="1966019"/>
            <a:ext cx="7851247" cy="750548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5708" y="1718849"/>
            <a:ext cx="7315200" cy="106403"/>
          </a:xfrm>
          <a:prstGeom prst="rect">
            <a:avLst/>
          </a:prstGeom>
        </p:spPr>
      </p:pic>
      <p:sp>
        <p:nvSpPr>
          <p:cNvPr id="4" name="TextBox 4"/>
          <p:cNvSpPr txBox="1"/>
          <p:nvPr/>
        </p:nvSpPr>
        <p:spPr>
          <a:xfrm>
            <a:off x="896838" y="781050"/>
            <a:ext cx="9589175" cy="937799"/>
          </a:xfrm>
          <a:prstGeom prst="rect">
            <a:avLst/>
          </a:prstGeom>
        </p:spPr>
        <p:txBody>
          <a:bodyPr lIns="0" tIns="0" rIns="0" bIns="0" rtlCol="0" anchor="t">
            <a:spAutoFit/>
          </a:bodyPr>
          <a:lstStyle/>
          <a:p>
            <a:pPr algn="ctr">
              <a:lnSpc>
                <a:spcPts val="8004"/>
              </a:lnSpc>
              <a:spcBef>
                <a:spcPct val="0"/>
              </a:spcBef>
            </a:pPr>
            <a:r>
              <a:rPr lang="en-US" sz="4574" spc="228">
                <a:solidFill>
                  <a:srgbClr val="D46BCA"/>
                </a:solidFill>
                <a:latin typeface="Sanchez"/>
              </a:rPr>
              <a:t>11. PATIENT REGISTER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grpSp>
        <p:nvGrpSpPr>
          <p:cNvPr id="2" name="Group 2"/>
          <p:cNvGrpSpPr/>
          <p:nvPr/>
        </p:nvGrpSpPr>
        <p:grpSpPr>
          <a:xfrm>
            <a:off x="14880103" y="6827015"/>
            <a:ext cx="4166964" cy="416696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6BCA"/>
            </a:solidFill>
          </p:spPr>
        </p:sp>
        <p:sp>
          <p:nvSpPr>
            <p:cNvPr id="4" name="TextBox 4"/>
            <p:cNvSpPr txBox="1"/>
            <p:nvPr/>
          </p:nvSpPr>
          <p:spPr>
            <a:xfrm>
              <a:off x="76200" y="-19050"/>
              <a:ext cx="660400" cy="755650"/>
            </a:xfrm>
            <a:prstGeom prst="rect">
              <a:avLst/>
            </a:prstGeom>
          </p:spPr>
          <p:txBody>
            <a:bodyPr lIns="50800" tIns="50800" rIns="50800" bIns="50800" rtlCol="0" anchor="ctr"/>
            <a:lstStyle/>
            <a:p>
              <a:pPr algn="ctr">
                <a:lnSpc>
                  <a:spcPts val="2771"/>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71285" y="5785080"/>
            <a:ext cx="6718041" cy="411480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06820" y="3962399"/>
            <a:ext cx="3772998" cy="4380839"/>
          </a:xfrm>
          <a:prstGeom prst="rect">
            <a:avLst/>
          </a:prstGeom>
        </p:spPr>
      </p:pic>
      <p:pic>
        <p:nvPicPr>
          <p:cNvPr id="7" name="Picture 7"/>
          <p:cNvPicPr>
            <a:picLocks noChangeAspect="1"/>
          </p:cNvPicPr>
          <p:nvPr/>
        </p:nvPicPr>
        <p:blipFill>
          <a:blip r:embed="rId6">
            <a:alphaModFix amt="52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15392" y="169545"/>
            <a:ext cx="7315200" cy="1227253"/>
          </a:xfrm>
          <a:prstGeom prst="rect">
            <a:avLst/>
          </a:prstGeom>
        </p:spPr>
      </p:pic>
      <p:sp>
        <p:nvSpPr>
          <p:cNvPr id="8" name="TextBox 8"/>
          <p:cNvSpPr txBox="1"/>
          <p:nvPr/>
        </p:nvSpPr>
        <p:spPr>
          <a:xfrm>
            <a:off x="219248" y="187368"/>
            <a:ext cx="17917043" cy="4149853"/>
          </a:xfrm>
          <a:prstGeom prst="rect">
            <a:avLst/>
          </a:prstGeom>
        </p:spPr>
        <p:txBody>
          <a:bodyPr lIns="0" tIns="0" rIns="0" bIns="0" rtlCol="0" anchor="t">
            <a:spAutoFit/>
          </a:bodyPr>
          <a:lstStyle/>
          <a:p>
            <a:pPr marL="936048" lvl="1" indent="-468024">
              <a:lnSpc>
                <a:spcPts val="7587"/>
              </a:lnSpc>
              <a:buFont typeface="Arial"/>
              <a:buChar char="•"/>
            </a:pPr>
            <a:r>
              <a:rPr lang="en-US" sz="4335" spc="216">
                <a:solidFill>
                  <a:srgbClr val="000000"/>
                </a:solidFill>
                <a:latin typeface="Amsterdam Three"/>
              </a:rPr>
              <a:t>System scope</a:t>
            </a:r>
          </a:p>
          <a:p>
            <a:pPr>
              <a:lnSpc>
                <a:spcPts val="1290"/>
              </a:lnSpc>
              <a:spcBef>
                <a:spcPct val="0"/>
              </a:spcBef>
            </a:pPr>
            <a:endParaRPr lang="en-US" sz="4335" spc="216">
              <a:solidFill>
                <a:srgbClr val="000000"/>
              </a:solidFill>
              <a:latin typeface="Amsterdam Three"/>
            </a:endParaRPr>
          </a:p>
          <a:p>
            <a:pPr algn="just">
              <a:lnSpc>
                <a:spcPts val="3948"/>
              </a:lnSpc>
            </a:pPr>
            <a:r>
              <a:rPr lang="en-US" sz="2800">
                <a:solidFill>
                  <a:srgbClr val="D46BCA"/>
                </a:solidFill>
                <a:latin typeface="Sanchez"/>
              </a:rPr>
              <a:t>The scope of an ambulance management system encompasses various features and functions essential for the effective management and coordination of emergency medical services. These include ambulance dispatch, resource allocation, vehicle tracking, patient data management, communication, and reporting/analytics. The system should have a centralized dispatch function to receive emergency calls and dispatch the appropriate ambulance. It should allocate resources based on the severity and urgency of the medical emergency. </a:t>
            </a:r>
          </a:p>
        </p:txBody>
      </p:sp>
      <p:sp>
        <p:nvSpPr>
          <p:cNvPr id="9" name="TextBox 9"/>
          <p:cNvSpPr txBox="1"/>
          <p:nvPr/>
        </p:nvSpPr>
        <p:spPr>
          <a:xfrm>
            <a:off x="219248" y="4465550"/>
            <a:ext cx="8503741" cy="5434330"/>
          </a:xfrm>
          <a:prstGeom prst="rect">
            <a:avLst/>
          </a:prstGeom>
        </p:spPr>
        <p:txBody>
          <a:bodyPr lIns="0" tIns="0" rIns="0" bIns="0" rtlCol="0" anchor="t">
            <a:spAutoFit/>
          </a:bodyPr>
          <a:lstStyle/>
          <a:p>
            <a:pPr algn="just">
              <a:lnSpc>
                <a:spcPts val="3919"/>
              </a:lnSpc>
            </a:pPr>
            <a:r>
              <a:rPr lang="en-US" sz="2799" spc="-5">
                <a:solidFill>
                  <a:srgbClr val="D46BCA"/>
                </a:solidFill>
                <a:latin typeface="Sanchez"/>
              </a:rPr>
              <a:t>Real-time vehicle tracking enables efficient routing and coordination. Patient data management allows for the handling of medical history, vital signs, and treatment information to provide appropriate care on-site and during transport. Effective communication channels facilitate coordination among EMS personnel, hospital staff, and stakeholders. Reporting and analytics provide real-time data for informed decision-making and resource allocation in emergency situations</a:t>
            </a:r>
          </a:p>
        </p:txBody>
      </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84413" y="3962399"/>
            <a:ext cx="1749773" cy="18226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35993" y="3126859"/>
            <a:ext cx="13416015" cy="685103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032797" y="1870009"/>
            <a:ext cx="7315200" cy="106403"/>
          </a:xfrm>
          <a:prstGeom prst="rect">
            <a:avLst/>
          </a:prstGeom>
        </p:spPr>
      </p:pic>
      <p:sp>
        <p:nvSpPr>
          <p:cNvPr id="4" name="TextBox 4"/>
          <p:cNvSpPr txBox="1"/>
          <p:nvPr/>
        </p:nvSpPr>
        <p:spPr>
          <a:xfrm>
            <a:off x="1449288" y="781050"/>
            <a:ext cx="8484275" cy="937799"/>
          </a:xfrm>
          <a:prstGeom prst="rect">
            <a:avLst/>
          </a:prstGeom>
        </p:spPr>
        <p:txBody>
          <a:bodyPr lIns="0" tIns="0" rIns="0" bIns="0" rtlCol="0" anchor="t">
            <a:spAutoFit/>
          </a:bodyPr>
          <a:lstStyle/>
          <a:p>
            <a:pPr algn="ctr">
              <a:lnSpc>
                <a:spcPts val="8004"/>
              </a:lnSpc>
              <a:spcBef>
                <a:spcPct val="0"/>
              </a:spcBef>
            </a:pPr>
            <a:r>
              <a:rPr lang="en-US" sz="4574" spc="228">
                <a:solidFill>
                  <a:srgbClr val="D46BCA"/>
                </a:solidFill>
                <a:latin typeface="Sanchez"/>
              </a:rPr>
              <a:t>12. PATIENT LOGIN PAGE: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29267" y="3578709"/>
            <a:ext cx="13429467" cy="594733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53892" y="1870009"/>
            <a:ext cx="7315200" cy="106403"/>
          </a:xfrm>
          <a:prstGeom prst="rect">
            <a:avLst/>
          </a:prstGeom>
        </p:spPr>
      </p:pic>
      <p:sp>
        <p:nvSpPr>
          <p:cNvPr id="4" name="TextBox 4"/>
          <p:cNvSpPr txBox="1"/>
          <p:nvPr/>
        </p:nvSpPr>
        <p:spPr>
          <a:xfrm>
            <a:off x="1401366" y="781050"/>
            <a:ext cx="8580120" cy="937799"/>
          </a:xfrm>
          <a:prstGeom prst="rect">
            <a:avLst/>
          </a:prstGeom>
        </p:spPr>
        <p:txBody>
          <a:bodyPr lIns="0" tIns="0" rIns="0" bIns="0" rtlCol="0" anchor="t">
            <a:spAutoFit/>
          </a:bodyPr>
          <a:lstStyle/>
          <a:p>
            <a:pPr algn="ctr">
              <a:lnSpc>
                <a:spcPts val="8004"/>
              </a:lnSpc>
              <a:spcBef>
                <a:spcPct val="0"/>
              </a:spcBef>
            </a:pPr>
            <a:r>
              <a:rPr lang="en-US" sz="4574" spc="228">
                <a:solidFill>
                  <a:srgbClr val="D46BCA"/>
                </a:solidFill>
                <a:latin typeface="Sanchez"/>
              </a:rPr>
              <a:t>13. PATIENT DASHBOARD: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668248" y="2085825"/>
            <a:ext cx="8951503" cy="80486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98766" y="1595129"/>
            <a:ext cx="7807085" cy="113558"/>
          </a:xfrm>
          <a:prstGeom prst="rect">
            <a:avLst/>
          </a:prstGeom>
        </p:spPr>
      </p:pic>
      <p:sp>
        <p:nvSpPr>
          <p:cNvPr id="4" name="TextBox 4"/>
          <p:cNvSpPr txBox="1"/>
          <p:nvPr/>
        </p:nvSpPr>
        <p:spPr>
          <a:xfrm>
            <a:off x="1459706" y="838200"/>
            <a:ext cx="10489763" cy="756929"/>
          </a:xfrm>
          <a:prstGeom prst="rect">
            <a:avLst/>
          </a:prstGeom>
        </p:spPr>
        <p:txBody>
          <a:bodyPr lIns="0" tIns="0" rIns="0" bIns="0" rtlCol="0" anchor="t">
            <a:spAutoFit/>
          </a:bodyPr>
          <a:lstStyle/>
          <a:p>
            <a:pPr algn="ctr">
              <a:lnSpc>
                <a:spcPts val="6570"/>
              </a:lnSpc>
              <a:spcBef>
                <a:spcPct val="0"/>
              </a:spcBef>
            </a:pPr>
            <a:r>
              <a:rPr lang="en-US" sz="3754" spc="187">
                <a:solidFill>
                  <a:srgbClr val="D46BCA"/>
                </a:solidFill>
                <a:latin typeface="Sanchez"/>
              </a:rPr>
              <a:t>14. PATIENT BOOK AMBULANCE PAGE: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94614" y="3375453"/>
            <a:ext cx="13430416" cy="671165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211702" y="1802920"/>
            <a:ext cx="8523529" cy="123979"/>
          </a:xfrm>
          <a:prstGeom prst="rect">
            <a:avLst/>
          </a:prstGeom>
        </p:spPr>
      </p:pic>
      <p:sp>
        <p:nvSpPr>
          <p:cNvPr id="4" name="TextBox 4"/>
          <p:cNvSpPr txBox="1"/>
          <p:nvPr/>
        </p:nvSpPr>
        <p:spPr>
          <a:xfrm>
            <a:off x="1102340" y="838200"/>
            <a:ext cx="11204496" cy="756929"/>
          </a:xfrm>
          <a:prstGeom prst="rect">
            <a:avLst/>
          </a:prstGeom>
        </p:spPr>
        <p:txBody>
          <a:bodyPr lIns="0" tIns="0" rIns="0" bIns="0" rtlCol="0" anchor="t">
            <a:spAutoFit/>
          </a:bodyPr>
          <a:lstStyle/>
          <a:p>
            <a:pPr algn="ctr">
              <a:lnSpc>
                <a:spcPts val="6570"/>
              </a:lnSpc>
              <a:spcBef>
                <a:spcPct val="0"/>
              </a:spcBef>
            </a:pPr>
            <a:r>
              <a:rPr lang="en-US" sz="3754" spc="187">
                <a:solidFill>
                  <a:srgbClr val="D46BCA"/>
                </a:solidFill>
                <a:latin typeface="Sanchez"/>
              </a:rPr>
              <a:t>15. PATIENT SEARCH AMBULANCE PAGE: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65030" y="3555855"/>
            <a:ext cx="13357941" cy="644030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323518" y="1836283"/>
            <a:ext cx="8096443" cy="117766"/>
          </a:xfrm>
          <a:prstGeom prst="rect">
            <a:avLst/>
          </a:prstGeom>
        </p:spPr>
      </p:pic>
      <p:sp>
        <p:nvSpPr>
          <p:cNvPr id="4" name="TextBox 4"/>
          <p:cNvSpPr txBox="1"/>
          <p:nvPr/>
        </p:nvSpPr>
        <p:spPr>
          <a:xfrm>
            <a:off x="1592699" y="838200"/>
            <a:ext cx="10223778" cy="756929"/>
          </a:xfrm>
          <a:prstGeom prst="rect">
            <a:avLst/>
          </a:prstGeom>
        </p:spPr>
        <p:txBody>
          <a:bodyPr lIns="0" tIns="0" rIns="0" bIns="0" rtlCol="0" anchor="t">
            <a:spAutoFit/>
          </a:bodyPr>
          <a:lstStyle/>
          <a:p>
            <a:pPr algn="ctr">
              <a:lnSpc>
                <a:spcPts val="6570"/>
              </a:lnSpc>
              <a:spcBef>
                <a:spcPct val="0"/>
              </a:spcBef>
            </a:pPr>
            <a:r>
              <a:rPr lang="en-US" sz="3754" spc="187">
                <a:solidFill>
                  <a:srgbClr val="D46BCA"/>
                </a:solidFill>
                <a:latin typeface="Sanchez"/>
              </a:rPr>
              <a:t>16. PATIENT VIEW BOOKING STATUS: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035285" y="2442932"/>
            <a:ext cx="8217431" cy="7234912"/>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57697" y="1758194"/>
            <a:ext cx="7315200" cy="106403"/>
          </a:xfrm>
          <a:prstGeom prst="rect">
            <a:avLst/>
          </a:prstGeom>
        </p:spPr>
      </p:pic>
      <p:sp>
        <p:nvSpPr>
          <p:cNvPr id="4" name="TextBox 4"/>
          <p:cNvSpPr txBox="1"/>
          <p:nvPr/>
        </p:nvSpPr>
        <p:spPr>
          <a:xfrm>
            <a:off x="2463344" y="838200"/>
            <a:ext cx="8482489" cy="756929"/>
          </a:xfrm>
          <a:prstGeom prst="rect">
            <a:avLst/>
          </a:prstGeom>
        </p:spPr>
        <p:txBody>
          <a:bodyPr lIns="0" tIns="0" rIns="0" bIns="0" rtlCol="0" anchor="t">
            <a:spAutoFit/>
          </a:bodyPr>
          <a:lstStyle/>
          <a:p>
            <a:pPr algn="ctr">
              <a:lnSpc>
                <a:spcPts val="6570"/>
              </a:lnSpc>
              <a:spcBef>
                <a:spcPct val="0"/>
              </a:spcBef>
            </a:pPr>
            <a:r>
              <a:rPr lang="en-US" sz="3754" spc="187">
                <a:solidFill>
                  <a:srgbClr val="D46BCA"/>
                </a:solidFill>
                <a:latin typeface="Sanchez"/>
              </a:rPr>
              <a:t>17. PATIENT FEEDBACKS PAGE: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60268" y="3206429"/>
            <a:ext cx="13367465" cy="664716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055160" y="2233582"/>
            <a:ext cx="8456453" cy="123003"/>
          </a:xfrm>
          <a:prstGeom prst="rect">
            <a:avLst/>
          </a:prstGeom>
        </p:spPr>
      </p:pic>
      <p:sp>
        <p:nvSpPr>
          <p:cNvPr id="4" name="TextBox 4"/>
          <p:cNvSpPr txBox="1"/>
          <p:nvPr/>
        </p:nvSpPr>
        <p:spPr>
          <a:xfrm>
            <a:off x="1103377" y="1307825"/>
            <a:ext cx="10889338" cy="756929"/>
          </a:xfrm>
          <a:prstGeom prst="rect">
            <a:avLst/>
          </a:prstGeom>
        </p:spPr>
        <p:txBody>
          <a:bodyPr lIns="0" tIns="0" rIns="0" bIns="0" rtlCol="0" anchor="t">
            <a:spAutoFit/>
          </a:bodyPr>
          <a:lstStyle/>
          <a:p>
            <a:pPr algn="ctr">
              <a:lnSpc>
                <a:spcPts val="6570"/>
              </a:lnSpc>
              <a:spcBef>
                <a:spcPct val="0"/>
              </a:spcBef>
            </a:pPr>
            <a:r>
              <a:rPr lang="en-US" sz="3754" spc="187">
                <a:solidFill>
                  <a:srgbClr val="D46BCA"/>
                </a:solidFill>
                <a:latin typeface="Sanchez"/>
              </a:rPr>
              <a:t>18. PATIENT CHANGE PASSWORD PAGE: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84254" y="2841044"/>
            <a:ext cx="8603872" cy="715430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76255" y="2228417"/>
            <a:ext cx="8811586" cy="128169"/>
          </a:xfrm>
          <a:prstGeom prst="rect">
            <a:avLst/>
          </a:prstGeom>
        </p:spPr>
      </p:pic>
      <p:sp>
        <p:nvSpPr>
          <p:cNvPr id="4" name="TextBox 4"/>
          <p:cNvSpPr txBox="1"/>
          <p:nvPr/>
        </p:nvSpPr>
        <p:spPr>
          <a:xfrm>
            <a:off x="1564923" y="1307825"/>
            <a:ext cx="9966246" cy="756929"/>
          </a:xfrm>
          <a:prstGeom prst="rect">
            <a:avLst/>
          </a:prstGeom>
        </p:spPr>
        <p:txBody>
          <a:bodyPr lIns="0" tIns="0" rIns="0" bIns="0" rtlCol="0" anchor="t">
            <a:spAutoFit/>
          </a:bodyPr>
          <a:lstStyle/>
          <a:p>
            <a:pPr algn="ctr">
              <a:lnSpc>
                <a:spcPts val="6570"/>
              </a:lnSpc>
              <a:spcBef>
                <a:spcPct val="0"/>
              </a:spcBef>
            </a:pPr>
            <a:r>
              <a:rPr lang="en-US" sz="3754" spc="187">
                <a:solidFill>
                  <a:srgbClr val="D46BCA"/>
                </a:solidFill>
                <a:latin typeface="Sanchez"/>
              </a:rPr>
              <a:t>19. PATIENT UPDATE PROFILE PAGE: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84520" y="2702457"/>
            <a:ext cx="7918961" cy="729730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352221" y="1825283"/>
            <a:ext cx="7315200" cy="106403"/>
          </a:xfrm>
          <a:prstGeom prst="rect">
            <a:avLst/>
          </a:prstGeom>
        </p:spPr>
      </p:pic>
      <p:sp>
        <p:nvSpPr>
          <p:cNvPr id="4" name="TextBox 4"/>
          <p:cNvSpPr txBox="1"/>
          <p:nvPr/>
        </p:nvSpPr>
        <p:spPr>
          <a:xfrm>
            <a:off x="2411329" y="828675"/>
            <a:ext cx="9316879" cy="778519"/>
          </a:xfrm>
          <a:prstGeom prst="rect">
            <a:avLst/>
          </a:prstGeom>
        </p:spPr>
        <p:txBody>
          <a:bodyPr lIns="0" tIns="0" rIns="0" bIns="0" rtlCol="0" anchor="t">
            <a:spAutoFit/>
          </a:bodyPr>
          <a:lstStyle/>
          <a:p>
            <a:pPr algn="ctr">
              <a:lnSpc>
                <a:spcPts val="6745"/>
              </a:lnSpc>
              <a:spcBef>
                <a:spcPct val="0"/>
              </a:spcBef>
            </a:pPr>
            <a:r>
              <a:rPr lang="en-US" sz="3854" spc="192">
                <a:solidFill>
                  <a:srgbClr val="D46BCA"/>
                </a:solidFill>
                <a:latin typeface="Sanchez"/>
              </a:rPr>
              <a:t>20. DRIVER REGISTRATION PAGE: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83045" y="3148816"/>
            <a:ext cx="10121909" cy="685184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86400" y="2116004"/>
            <a:ext cx="7315200" cy="106403"/>
          </a:xfrm>
          <a:prstGeom prst="rect">
            <a:avLst/>
          </a:prstGeom>
        </p:spPr>
      </p:pic>
      <p:sp>
        <p:nvSpPr>
          <p:cNvPr id="4" name="TextBox 4"/>
          <p:cNvSpPr txBox="1"/>
          <p:nvPr/>
        </p:nvSpPr>
        <p:spPr>
          <a:xfrm>
            <a:off x="3401186" y="1164122"/>
            <a:ext cx="6755725" cy="778519"/>
          </a:xfrm>
          <a:prstGeom prst="rect">
            <a:avLst/>
          </a:prstGeom>
        </p:spPr>
        <p:txBody>
          <a:bodyPr lIns="0" tIns="0" rIns="0" bIns="0" rtlCol="0" anchor="t">
            <a:spAutoFit/>
          </a:bodyPr>
          <a:lstStyle/>
          <a:p>
            <a:pPr algn="ctr">
              <a:lnSpc>
                <a:spcPts val="6745"/>
              </a:lnSpc>
              <a:spcBef>
                <a:spcPct val="0"/>
              </a:spcBef>
            </a:pPr>
            <a:r>
              <a:rPr lang="en-US" sz="3854" spc="192">
                <a:solidFill>
                  <a:srgbClr val="D46BCA"/>
                </a:solidFill>
                <a:latin typeface="Sanchez"/>
              </a:rPr>
              <a:t>21. DRIVER LOGIN 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92824" y="5143500"/>
            <a:ext cx="6651176" cy="4413962"/>
          </a:xfrm>
          <a:prstGeom prst="rect">
            <a:avLst/>
          </a:prstGeom>
        </p:spPr>
      </p:pic>
      <p:sp>
        <p:nvSpPr>
          <p:cNvPr id="3" name="TextBox 3"/>
          <p:cNvSpPr txBox="1"/>
          <p:nvPr/>
        </p:nvSpPr>
        <p:spPr>
          <a:xfrm>
            <a:off x="0" y="1858963"/>
            <a:ext cx="18288000" cy="7869496"/>
          </a:xfrm>
          <a:prstGeom prst="rect">
            <a:avLst/>
          </a:prstGeom>
        </p:spPr>
        <p:txBody>
          <a:bodyPr lIns="0" tIns="0" rIns="0" bIns="0" rtlCol="0" anchor="t">
            <a:spAutoFit/>
          </a:bodyPr>
          <a:lstStyle/>
          <a:p>
            <a:pPr algn="just">
              <a:lnSpc>
                <a:spcPts val="3649"/>
              </a:lnSpc>
            </a:pPr>
            <a:r>
              <a:rPr lang="en-US" sz="2703">
                <a:solidFill>
                  <a:srgbClr val="D46BCA"/>
                </a:solidFill>
                <a:latin typeface="Sanchez"/>
              </a:rPr>
              <a:t>An ambulance management system is an application that facilitates the efficient management and tracking of ambulance services, from request reception to vehicle dispatch and movement monitoring. Its purpose is to streamline the delivery of emergency medical services, ensuring prompt and effective care for patients. The system should be user-friendly, reliable, and accessible through a mobile application, enabling ambulance drivers to receive real-time information about incoming requests and patient details. It should prioritize secure user authentication and authorization to safeguard sensitive information and restrict access to authorized personnel. The application scope are as follows:</a:t>
            </a:r>
          </a:p>
          <a:p>
            <a:pPr algn="just">
              <a:lnSpc>
                <a:spcPts val="3919"/>
              </a:lnSpc>
            </a:pPr>
            <a:endParaRPr lang="en-US" sz="2703">
              <a:solidFill>
                <a:srgbClr val="D46BCA"/>
              </a:solidFill>
              <a:latin typeface="Sanchez"/>
            </a:endParaRPr>
          </a:p>
          <a:p>
            <a:pPr algn="just">
              <a:lnSpc>
                <a:spcPts val="4189"/>
              </a:lnSpc>
            </a:pPr>
            <a:r>
              <a:rPr lang="en-US" sz="3103">
                <a:solidFill>
                  <a:srgbClr val="D46BCA"/>
                </a:solidFill>
                <a:latin typeface="Sanchez"/>
              </a:rPr>
              <a:t>•</a:t>
            </a:r>
            <a:r>
              <a:rPr lang="en-US" sz="3103">
                <a:solidFill>
                  <a:srgbClr val="2379BE"/>
                </a:solidFill>
                <a:latin typeface="Sanchez"/>
              </a:rPr>
              <a:t>Registration and Profile Management</a:t>
            </a:r>
          </a:p>
          <a:p>
            <a:pPr algn="just">
              <a:lnSpc>
                <a:spcPts val="4189"/>
              </a:lnSpc>
            </a:pPr>
            <a:r>
              <a:rPr lang="en-US" sz="3103">
                <a:solidFill>
                  <a:srgbClr val="2379BE"/>
                </a:solidFill>
                <a:latin typeface="Sanchez"/>
              </a:rPr>
              <a:t>• Request management</a:t>
            </a:r>
          </a:p>
          <a:p>
            <a:pPr algn="just">
              <a:lnSpc>
                <a:spcPts val="4189"/>
              </a:lnSpc>
            </a:pPr>
            <a:r>
              <a:rPr lang="en-US" sz="3103">
                <a:solidFill>
                  <a:srgbClr val="2379BE"/>
                </a:solidFill>
                <a:latin typeface="Sanchez"/>
              </a:rPr>
              <a:t>• Dispatch management</a:t>
            </a:r>
          </a:p>
          <a:p>
            <a:pPr algn="just">
              <a:lnSpc>
                <a:spcPts val="4189"/>
              </a:lnSpc>
            </a:pPr>
            <a:r>
              <a:rPr lang="en-US" sz="3103">
                <a:solidFill>
                  <a:srgbClr val="2379BE"/>
                </a:solidFill>
                <a:latin typeface="Sanchez"/>
              </a:rPr>
              <a:t>• Resource management</a:t>
            </a:r>
          </a:p>
          <a:p>
            <a:pPr algn="just">
              <a:lnSpc>
                <a:spcPts val="4189"/>
              </a:lnSpc>
            </a:pPr>
            <a:r>
              <a:rPr lang="en-US" sz="3103">
                <a:solidFill>
                  <a:srgbClr val="2379BE"/>
                </a:solidFill>
                <a:latin typeface="Sanchez"/>
              </a:rPr>
              <a:t>• Reports and analytics</a:t>
            </a:r>
          </a:p>
          <a:p>
            <a:pPr algn="just">
              <a:lnSpc>
                <a:spcPts val="4189"/>
              </a:lnSpc>
            </a:pPr>
            <a:r>
              <a:rPr lang="en-US" sz="3103">
                <a:solidFill>
                  <a:srgbClr val="2379BE"/>
                </a:solidFill>
                <a:latin typeface="Sanchez"/>
              </a:rPr>
              <a:t>• Communication </a:t>
            </a:r>
          </a:p>
          <a:p>
            <a:pPr algn="just">
              <a:lnSpc>
                <a:spcPts val="4189"/>
              </a:lnSpc>
            </a:pPr>
            <a:r>
              <a:rPr lang="en-US" sz="3103">
                <a:solidFill>
                  <a:srgbClr val="2379BE"/>
                </a:solidFill>
                <a:latin typeface="Sanchez"/>
              </a:rPr>
              <a:t>• Compliance and regulations</a:t>
            </a:r>
          </a:p>
          <a:p>
            <a:pPr algn="just">
              <a:lnSpc>
                <a:spcPts val="4189"/>
              </a:lnSpc>
            </a:pPr>
            <a:r>
              <a:rPr lang="en-US" sz="3103">
                <a:solidFill>
                  <a:srgbClr val="2379BE"/>
                </a:solidFill>
                <a:latin typeface="Sanchez"/>
              </a:rPr>
              <a:t>• User authentication and authorization</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001022" y="4876289"/>
            <a:ext cx="1795630" cy="2175323"/>
          </a:xfrm>
          <a:prstGeom prst="rect">
            <a:avLst/>
          </a:prstGeom>
        </p:spPr>
      </p:pic>
      <p:pic>
        <p:nvPicPr>
          <p:cNvPr id="5" name="Picture 5"/>
          <p:cNvPicPr>
            <a:picLocks noChangeAspect="1"/>
          </p:cNvPicPr>
          <p:nvPr/>
        </p:nvPicPr>
        <p:blipFill>
          <a:blip r:embed="rId6">
            <a:alphaModFix amt="52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026798" y="362064"/>
            <a:ext cx="7947143" cy="1333272"/>
          </a:xfrm>
          <a:prstGeom prst="rect">
            <a:avLst/>
          </a:prstGeom>
        </p:spPr>
      </p:pic>
      <p:sp>
        <p:nvSpPr>
          <p:cNvPr id="6" name="TextBox 6"/>
          <p:cNvSpPr txBox="1"/>
          <p:nvPr/>
        </p:nvSpPr>
        <p:spPr>
          <a:xfrm>
            <a:off x="5511791" y="388930"/>
            <a:ext cx="7058085" cy="1022365"/>
          </a:xfrm>
          <a:prstGeom prst="rect">
            <a:avLst/>
          </a:prstGeom>
        </p:spPr>
        <p:txBody>
          <a:bodyPr lIns="0" tIns="0" rIns="0" bIns="0" rtlCol="0" anchor="t">
            <a:spAutoFit/>
          </a:bodyPr>
          <a:lstStyle/>
          <a:p>
            <a:pPr algn="ctr">
              <a:lnSpc>
                <a:spcPts val="8867"/>
              </a:lnSpc>
              <a:spcBef>
                <a:spcPct val="0"/>
              </a:spcBef>
            </a:pPr>
            <a:r>
              <a:rPr lang="en-US" sz="5067" spc="253">
                <a:solidFill>
                  <a:srgbClr val="000000"/>
                </a:solidFill>
                <a:latin typeface="Amsterdam Three"/>
              </a:rPr>
              <a:t>Application overview</a:t>
            </a:r>
          </a:p>
        </p:txBody>
      </p:sp>
      <p:pic>
        <p:nvPicPr>
          <p:cNvPr id="7" name="Picture 7"/>
          <p:cNvPicPr>
            <a:picLocks noChangeAspect="1"/>
          </p:cNvPicPr>
          <p:nvPr/>
        </p:nvPicPr>
        <p:blipFill>
          <a:blip r:embed="rId8"/>
          <a:srcRect t="7773" b="7773"/>
          <a:stretch>
            <a:fillRect/>
          </a:stretch>
        </p:blipFill>
        <p:spPr>
          <a:xfrm>
            <a:off x="8106587" y="4612166"/>
            <a:ext cx="7643485" cy="54766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09840" y="3329784"/>
            <a:ext cx="16249460" cy="463775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91875" y="2516446"/>
            <a:ext cx="8996632" cy="130860"/>
          </a:xfrm>
          <a:prstGeom prst="rect">
            <a:avLst/>
          </a:prstGeom>
        </p:spPr>
      </p:pic>
      <p:sp>
        <p:nvSpPr>
          <p:cNvPr id="4" name="TextBox 4"/>
          <p:cNvSpPr txBox="1"/>
          <p:nvPr/>
        </p:nvSpPr>
        <p:spPr>
          <a:xfrm>
            <a:off x="1037696" y="1610872"/>
            <a:ext cx="11437977" cy="778519"/>
          </a:xfrm>
          <a:prstGeom prst="rect">
            <a:avLst/>
          </a:prstGeom>
        </p:spPr>
        <p:txBody>
          <a:bodyPr lIns="0" tIns="0" rIns="0" bIns="0" rtlCol="0" anchor="t">
            <a:spAutoFit/>
          </a:bodyPr>
          <a:lstStyle/>
          <a:p>
            <a:pPr algn="ctr">
              <a:lnSpc>
                <a:spcPts val="6745"/>
              </a:lnSpc>
              <a:spcBef>
                <a:spcPct val="0"/>
              </a:spcBef>
            </a:pPr>
            <a:r>
              <a:rPr lang="en-US" sz="3854" spc="192">
                <a:solidFill>
                  <a:srgbClr val="D46BCA"/>
                </a:solidFill>
                <a:latin typeface="Sanchez"/>
              </a:rPr>
              <a:t>22. DRIVER AMBULANCE BOOKING PAGE: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969694" y="2240837"/>
            <a:ext cx="14348613" cy="722778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726054" y="1649123"/>
            <a:ext cx="9889667" cy="143850"/>
          </a:xfrm>
          <a:prstGeom prst="rect">
            <a:avLst/>
          </a:prstGeom>
        </p:spPr>
      </p:pic>
      <p:sp>
        <p:nvSpPr>
          <p:cNvPr id="4" name="TextBox 4"/>
          <p:cNvSpPr txBox="1"/>
          <p:nvPr/>
        </p:nvSpPr>
        <p:spPr>
          <a:xfrm>
            <a:off x="1969694" y="611670"/>
            <a:ext cx="11343441" cy="895995"/>
          </a:xfrm>
          <a:prstGeom prst="rect">
            <a:avLst/>
          </a:prstGeom>
        </p:spPr>
        <p:txBody>
          <a:bodyPr lIns="0" tIns="0" rIns="0" bIns="0" rtlCol="0" anchor="t">
            <a:spAutoFit/>
          </a:bodyPr>
          <a:lstStyle/>
          <a:p>
            <a:pPr algn="ctr">
              <a:lnSpc>
                <a:spcPts val="7620"/>
              </a:lnSpc>
              <a:spcBef>
                <a:spcPct val="0"/>
              </a:spcBef>
            </a:pPr>
            <a:r>
              <a:rPr lang="en-US" sz="4354" spc="217">
                <a:solidFill>
                  <a:srgbClr val="D46BCA"/>
                </a:solidFill>
                <a:latin typeface="Sanchez"/>
              </a:rPr>
              <a:t>23. DRIVER ADD AMBULANCE PAGE: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25963" y="3923671"/>
            <a:ext cx="13436073" cy="592830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00752" y="2328554"/>
            <a:ext cx="8077011" cy="117484"/>
          </a:xfrm>
          <a:prstGeom prst="rect">
            <a:avLst/>
          </a:prstGeom>
        </p:spPr>
      </p:pic>
      <p:sp>
        <p:nvSpPr>
          <p:cNvPr id="4" name="TextBox 4"/>
          <p:cNvSpPr txBox="1"/>
          <p:nvPr/>
        </p:nvSpPr>
        <p:spPr>
          <a:xfrm>
            <a:off x="2768505" y="1237837"/>
            <a:ext cx="9701093" cy="895995"/>
          </a:xfrm>
          <a:prstGeom prst="rect">
            <a:avLst/>
          </a:prstGeom>
        </p:spPr>
        <p:txBody>
          <a:bodyPr lIns="0" tIns="0" rIns="0" bIns="0" rtlCol="0" anchor="t">
            <a:spAutoFit/>
          </a:bodyPr>
          <a:lstStyle/>
          <a:p>
            <a:pPr algn="ctr">
              <a:lnSpc>
                <a:spcPts val="7620"/>
              </a:lnSpc>
              <a:spcBef>
                <a:spcPct val="0"/>
              </a:spcBef>
            </a:pPr>
            <a:r>
              <a:rPr lang="en-US" sz="4354" spc="217">
                <a:solidFill>
                  <a:srgbClr val="D46BCA"/>
                </a:solidFill>
                <a:latin typeface="Sanchez"/>
              </a:rPr>
              <a:t>24. DRIVER DASHBOARD PAGE: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27192" y="3764939"/>
            <a:ext cx="13433252" cy="615631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390607" y="2138907"/>
            <a:ext cx="10106421" cy="147002"/>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72913" y="3095857"/>
            <a:ext cx="9287530" cy="135091"/>
          </a:xfrm>
          <a:prstGeom prst="rect">
            <a:avLst/>
          </a:prstGeom>
        </p:spPr>
      </p:pic>
      <p:sp>
        <p:nvSpPr>
          <p:cNvPr id="5" name="TextBox 5"/>
          <p:cNvSpPr txBox="1"/>
          <p:nvPr/>
        </p:nvSpPr>
        <p:spPr>
          <a:xfrm>
            <a:off x="0" y="1305383"/>
            <a:ext cx="17295503" cy="1858020"/>
          </a:xfrm>
          <a:prstGeom prst="rect">
            <a:avLst/>
          </a:prstGeom>
        </p:spPr>
        <p:txBody>
          <a:bodyPr lIns="0" tIns="0" rIns="0" bIns="0" rtlCol="0" anchor="t">
            <a:spAutoFit/>
          </a:bodyPr>
          <a:lstStyle/>
          <a:p>
            <a:pPr algn="ctr">
              <a:lnSpc>
                <a:spcPts val="7620"/>
              </a:lnSpc>
              <a:spcBef>
                <a:spcPct val="0"/>
              </a:spcBef>
            </a:pPr>
            <a:r>
              <a:rPr lang="en-US" sz="4354" spc="217">
                <a:solidFill>
                  <a:srgbClr val="D46BCA"/>
                </a:solidFill>
                <a:latin typeface="Sanchez"/>
              </a:rPr>
              <a:t>25. DRIVER AMBULANCE REQUEST FROM PATIENT PAGE: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83045" y="2969911"/>
            <a:ext cx="10121909" cy="685184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23115" y="2339635"/>
            <a:ext cx="7315200" cy="106403"/>
          </a:xfrm>
          <a:prstGeom prst="rect">
            <a:avLst/>
          </a:prstGeom>
        </p:spPr>
      </p:pic>
      <p:sp>
        <p:nvSpPr>
          <p:cNvPr id="4" name="TextBox 4"/>
          <p:cNvSpPr txBox="1"/>
          <p:nvPr/>
        </p:nvSpPr>
        <p:spPr>
          <a:xfrm>
            <a:off x="3444839" y="1237837"/>
            <a:ext cx="8348425" cy="895995"/>
          </a:xfrm>
          <a:prstGeom prst="rect">
            <a:avLst/>
          </a:prstGeom>
        </p:spPr>
        <p:txBody>
          <a:bodyPr lIns="0" tIns="0" rIns="0" bIns="0" rtlCol="0" anchor="t">
            <a:spAutoFit/>
          </a:bodyPr>
          <a:lstStyle/>
          <a:p>
            <a:pPr algn="ctr">
              <a:lnSpc>
                <a:spcPts val="7620"/>
              </a:lnSpc>
              <a:spcBef>
                <a:spcPct val="0"/>
              </a:spcBef>
            </a:pPr>
            <a:r>
              <a:rPr lang="en-US" sz="4354" spc="217">
                <a:solidFill>
                  <a:srgbClr val="D46BCA"/>
                </a:solidFill>
                <a:latin typeface="Sanchez"/>
              </a:rPr>
              <a:t>26. DRIVER PROFILE PAGE: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55" r="155"/>
          <a:stretch>
            <a:fillRect/>
          </a:stretch>
        </p:blipFill>
        <p:spPr>
          <a:xfrm>
            <a:off x="2258820" y="2509705"/>
            <a:ext cx="15000480" cy="76118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22343" y="1937099"/>
            <a:ext cx="8276611" cy="120387"/>
          </a:xfrm>
          <a:prstGeom prst="rect">
            <a:avLst/>
          </a:prstGeom>
        </p:spPr>
      </p:pic>
      <p:sp>
        <p:nvSpPr>
          <p:cNvPr id="4" name="TextBox 4"/>
          <p:cNvSpPr txBox="1"/>
          <p:nvPr/>
        </p:nvSpPr>
        <p:spPr>
          <a:xfrm>
            <a:off x="1819655" y="115565"/>
            <a:ext cx="10717888" cy="1626244"/>
          </a:xfrm>
          <a:prstGeom prst="rect">
            <a:avLst/>
          </a:prstGeom>
        </p:spPr>
        <p:txBody>
          <a:bodyPr lIns="0" tIns="0" rIns="0" bIns="0" rtlCol="0" anchor="t">
            <a:spAutoFit/>
          </a:bodyPr>
          <a:lstStyle/>
          <a:p>
            <a:pPr algn="ctr">
              <a:lnSpc>
                <a:spcPts val="6745"/>
              </a:lnSpc>
              <a:spcBef>
                <a:spcPct val="0"/>
              </a:spcBef>
            </a:pPr>
            <a:endParaRPr/>
          </a:p>
          <a:p>
            <a:pPr algn="ctr">
              <a:lnSpc>
                <a:spcPts val="6745"/>
              </a:lnSpc>
              <a:spcBef>
                <a:spcPct val="0"/>
              </a:spcBef>
            </a:pPr>
            <a:r>
              <a:rPr lang="en-US" sz="3854" spc="192">
                <a:solidFill>
                  <a:srgbClr val="D46BCA"/>
                </a:solidFill>
                <a:latin typeface="Sanchez"/>
              </a:rPr>
              <a:t>27. DRIVER FORGOT PASSOWRD PAGE: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08987" y="-12273"/>
            <a:ext cx="7638972" cy="1823939"/>
          </a:xfrm>
          <a:prstGeom prst="rect">
            <a:avLst/>
          </a:prstGeom>
        </p:spPr>
      </p:pic>
      <p:pic>
        <p:nvPicPr>
          <p:cNvPr id="3" name="Picture 3"/>
          <p:cNvPicPr>
            <a:picLocks noChangeAspect="1"/>
          </p:cNvPicPr>
          <p:nvPr/>
        </p:nvPicPr>
        <p:blipFill>
          <a:blip r:embed="rId4"/>
          <a:srcRect l="1882" r="8210"/>
          <a:stretch>
            <a:fillRect/>
          </a:stretch>
        </p:blipFill>
        <p:spPr>
          <a:xfrm>
            <a:off x="10519451" y="4976777"/>
            <a:ext cx="7444408" cy="4382057"/>
          </a:xfrm>
          <a:prstGeom prst="rect">
            <a:avLst/>
          </a:prstGeom>
        </p:spPr>
      </p:pic>
      <p:sp>
        <p:nvSpPr>
          <p:cNvPr id="4" name="TextBox 4"/>
          <p:cNvSpPr txBox="1"/>
          <p:nvPr/>
        </p:nvSpPr>
        <p:spPr>
          <a:xfrm>
            <a:off x="220940" y="1975249"/>
            <a:ext cx="17259300" cy="3558439"/>
          </a:xfrm>
          <a:prstGeom prst="rect">
            <a:avLst/>
          </a:prstGeom>
        </p:spPr>
        <p:txBody>
          <a:bodyPr lIns="0" tIns="0" rIns="0" bIns="0" rtlCol="0" anchor="t">
            <a:spAutoFit/>
          </a:bodyPr>
          <a:lstStyle/>
          <a:p>
            <a:pPr algn="just">
              <a:lnSpc>
                <a:spcPts val="3558"/>
              </a:lnSpc>
              <a:spcBef>
                <a:spcPct val="0"/>
              </a:spcBef>
            </a:pPr>
            <a:r>
              <a:rPr lang="en-US" sz="2033" spc="101">
                <a:solidFill>
                  <a:srgbClr val="D46BCA"/>
                </a:solidFill>
                <a:latin typeface="Sanchez"/>
              </a:rPr>
              <a:t>THE CURRENT VERSION OF THE SOFTWARE HAS SUCCESSFULLY MET THE SYSTEM OBJECTIVES. A COMPARISON WAS MADE BETWEEN THE BUILT SYSTEM AND THE ORIGINAL REQUIREMENTS, ENSURING ALIGNMENT. FUTURE WORK INCLUDES EXTENDING THE SYSTEM TO SEND PATIENT VITALS TO THE HOSPITAL ONCE THE PATIENT IS PICKED UP BY THE AMBULANCE. THIS CAN BE ACHIEVED BY UTILIZING DIFFERENT SENSORS TO MONITOR PATIENT HEALTH AND TRANSMITTING THE COLLECTED DATA TO THE HOSPITAL. THIS ENABLES PROMPT MEDICAL ASSISTANCE.</a:t>
            </a:r>
          </a:p>
          <a:p>
            <a:pPr algn="just">
              <a:lnSpc>
                <a:spcPts val="3558"/>
              </a:lnSpc>
              <a:spcBef>
                <a:spcPct val="0"/>
              </a:spcBef>
            </a:pPr>
            <a:endParaRPr lang="en-US" sz="2033" spc="101">
              <a:solidFill>
                <a:srgbClr val="D46BCA"/>
              </a:solidFill>
              <a:latin typeface="Sanchez"/>
            </a:endParaRPr>
          </a:p>
          <a:p>
            <a:pPr algn="just">
              <a:lnSpc>
                <a:spcPts val="3558"/>
              </a:lnSpc>
              <a:spcBef>
                <a:spcPct val="0"/>
              </a:spcBef>
            </a:pPr>
            <a:endParaRPr lang="en-US" sz="2033" spc="101">
              <a:solidFill>
                <a:srgbClr val="D46BCA"/>
              </a:solidFill>
              <a:latin typeface="Sanchez"/>
            </a:endParaRPr>
          </a:p>
        </p:txBody>
      </p:sp>
      <p:sp>
        <p:nvSpPr>
          <p:cNvPr id="5" name="TextBox 5"/>
          <p:cNvSpPr txBox="1"/>
          <p:nvPr/>
        </p:nvSpPr>
        <p:spPr>
          <a:xfrm>
            <a:off x="5555112" y="231989"/>
            <a:ext cx="5755600" cy="1059191"/>
          </a:xfrm>
          <a:prstGeom prst="rect">
            <a:avLst/>
          </a:prstGeom>
        </p:spPr>
        <p:txBody>
          <a:bodyPr lIns="0" tIns="0" rIns="0" bIns="0" rtlCol="0" anchor="t">
            <a:spAutoFit/>
          </a:bodyPr>
          <a:lstStyle/>
          <a:p>
            <a:pPr algn="ctr">
              <a:lnSpc>
                <a:spcPts val="9020"/>
              </a:lnSpc>
              <a:spcBef>
                <a:spcPct val="0"/>
              </a:spcBef>
            </a:pPr>
            <a:r>
              <a:rPr lang="en-US" sz="5154" spc="257">
                <a:solidFill>
                  <a:srgbClr val="4C7B8E"/>
                </a:solidFill>
                <a:latin typeface="Sanchez"/>
              </a:rPr>
              <a:t>FUTURE SCOPE</a:t>
            </a:r>
          </a:p>
        </p:txBody>
      </p:sp>
      <p:sp>
        <p:nvSpPr>
          <p:cNvPr id="6" name="TextBox 6"/>
          <p:cNvSpPr txBox="1"/>
          <p:nvPr/>
        </p:nvSpPr>
        <p:spPr>
          <a:xfrm>
            <a:off x="220940" y="4862477"/>
            <a:ext cx="10013700" cy="4663080"/>
          </a:xfrm>
          <a:prstGeom prst="rect">
            <a:avLst/>
          </a:prstGeom>
        </p:spPr>
        <p:txBody>
          <a:bodyPr lIns="0" tIns="0" rIns="0" bIns="0" rtlCol="0" anchor="t">
            <a:spAutoFit/>
          </a:bodyPr>
          <a:lstStyle/>
          <a:p>
            <a:pPr algn="just">
              <a:lnSpc>
                <a:spcPts val="3710"/>
              </a:lnSpc>
              <a:spcBef>
                <a:spcPct val="0"/>
              </a:spcBef>
            </a:pPr>
            <a:r>
              <a:rPr lang="en-US" sz="2120" spc="106">
                <a:solidFill>
                  <a:srgbClr val="D46BCA"/>
                </a:solidFill>
                <a:latin typeface="Sanchez"/>
              </a:rPr>
              <a:t>ADDITIONAL SENSORS SUCH AS BLOOD SUGAR MONITORING, ECG MONITORING, AND BLOOD GROUP DETECTION CAN BE IMPLEMENTED. THE SYSTEM CAN ALSO BE EXPANDED TO INCLUDE MORE AMBULANCE SERVICES. IN HOSPITALS, THE SYSTEM CAN BE IMPLEMENTED USING CAPACITIVE TOUCH SCREENS TO MAINTAIN PATIENT DATA.</a:t>
            </a:r>
          </a:p>
          <a:p>
            <a:pPr algn="just">
              <a:lnSpc>
                <a:spcPts val="3710"/>
              </a:lnSpc>
              <a:spcBef>
                <a:spcPct val="0"/>
              </a:spcBef>
            </a:pPr>
            <a:r>
              <a:rPr lang="en-US" sz="2120" spc="106">
                <a:solidFill>
                  <a:srgbClr val="D46BCA"/>
                </a:solidFill>
                <a:latin typeface="Sanchez"/>
              </a:rPr>
              <a:t>FURTHERMORE, POTENTIAL ENHANCEMENTS INCLUDE INCORPORATING PAYMENT FACILITIES IN THE APPLICATION AND UTILIZING VOICE ALERTS FOR DEVICE CONTROL AND STATUS MONITORING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50000"/>
          <a:stretch>
            <a:fillRect/>
          </a:stretch>
        </p:blipFill>
        <p:spPr>
          <a:xfrm>
            <a:off x="11995365" y="4100571"/>
            <a:ext cx="5749628" cy="542417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8773" y="-405040"/>
            <a:ext cx="7638972" cy="1823939"/>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539158" y="1028700"/>
            <a:ext cx="2662043" cy="2648733"/>
          </a:xfrm>
          <a:prstGeom prst="rect">
            <a:avLst/>
          </a:prstGeom>
        </p:spPr>
      </p:pic>
      <p:sp>
        <p:nvSpPr>
          <p:cNvPr id="5" name="TextBox 5"/>
          <p:cNvSpPr txBox="1"/>
          <p:nvPr/>
        </p:nvSpPr>
        <p:spPr>
          <a:xfrm>
            <a:off x="545168" y="1440099"/>
            <a:ext cx="11034435" cy="8533107"/>
          </a:xfrm>
          <a:prstGeom prst="rect">
            <a:avLst/>
          </a:prstGeom>
        </p:spPr>
        <p:txBody>
          <a:bodyPr lIns="0" tIns="0" rIns="0" bIns="0" rtlCol="0" anchor="t">
            <a:spAutoFit/>
          </a:bodyPr>
          <a:lstStyle/>
          <a:p>
            <a:pPr algn="just">
              <a:lnSpc>
                <a:spcPts val="5707"/>
              </a:lnSpc>
              <a:spcBef>
                <a:spcPct val="0"/>
              </a:spcBef>
            </a:pPr>
            <a:r>
              <a:rPr lang="en-US" sz="3261" spc="163">
                <a:solidFill>
                  <a:srgbClr val="D46BCA"/>
                </a:solidFill>
                <a:latin typeface="Sanchez"/>
              </a:rPr>
              <a:t>The application's main goal is to assist computer science students in comprehending the fundamentals of HTML, CSS, JavaScript, JSP, Servlet, and SQL. By navigating through the application and examining the code provided for each graphical representation, students should be able to grasp the implementation easily. Throughout the completion of this system, we have accomplished the following outcomes: successfully connecting Oracle database with Java servlet and learning how to query a database using Java</a:t>
            </a:r>
          </a:p>
        </p:txBody>
      </p:sp>
      <p:sp>
        <p:nvSpPr>
          <p:cNvPr id="6" name="TextBox 6"/>
          <p:cNvSpPr txBox="1"/>
          <p:nvPr/>
        </p:nvSpPr>
        <p:spPr>
          <a:xfrm>
            <a:off x="6708398" y="22214"/>
            <a:ext cx="4871204" cy="1006486"/>
          </a:xfrm>
          <a:prstGeom prst="rect">
            <a:avLst/>
          </a:prstGeom>
        </p:spPr>
        <p:txBody>
          <a:bodyPr lIns="0" tIns="0" rIns="0" bIns="0" rtlCol="0" anchor="t">
            <a:spAutoFit/>
          </a:bodyPr>
          <a:lstStyle/>
          <a:p>
            <a:pPr algn="ctr">
              <a:lnSpc>
                <a:spcPts val="8670"/>
              </a:lnSpc>
              <a:spcBef>
                <a:spcPct val="0"/>
              </a:spcBef>
            </a:pPr>
            <a:r>
              <a:rPr lang="en-US" sz="4954" spc="247">
                <a:solidFill>
                  <a:srgbClr val="4C7B8E"/>
                </a:solidFill>
                <a:latin typeface="Sanchez"/>
              </a:rPr>
              <a:t>CONCLUSION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14421" y="993682"/>
            <a:ext cx="5909732" cy="6701758"/>
          </a:xfrm>
          <a:prstGeom prst="rect">
            <a:avLst/>
          </a:prstGeom>
        </p:spPr>
      </p:pic>
      <p:sp>
        <p:nvSpPr>
          <p:cNvPr id="3" name="TextBox 3"/>
          <p:cNvSpPr txBox="1"/>
          <p:nvPr/>
        </p:nvSpPr>
        <p:spPr>
          <a:xfrm>
            <a:off x="5765667" y="3643152"/>
            <a:ext cx="7427427" cy="4052288"/>
          </a:xfrm>
          <a:prstGeom prst="rect">
            <a:avLst/>
          </a:prstGeom>
        </p:spPr>
        <p:txBody>
          <a:bodyPr lIns="0" tIns="0" rIns="0" bIns="0" rtlCol="0" anchor="t">
            <a:spAutoFit/>
          </a:bodyPr>
          <a:lstStyle/>
          <a:p>
            <a:pPr algn="ctr">
              <a:lnSpc>
                <a:spcPts val="16600"/>
              </a:lnSpc>
              <a:spcBef>
                <a:spcPct val="0"/>
              </a:spcBef>
            </a:pPr>
            <a:r>
              <a:rPr lang="en-US" sz="9485" spc="474">
                <a:solidFill>
                  <a:srgbClr val="2379BE"/>
                </a:solidFill>
                <a:latin typeface="Sanchez"/>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2269" y="1316955"/>
            <a:ext cx="3177338" cy="533054"/>
          </a:xfrm>
          <a:prstGeom prst="rect">
            <a:avLst/>
          </a:prstGeom>
        </p:spPr>
      </p:pic>
      <p:pic>
        <p:nvPicPr>
          <p:cNvPr id="3" name="Picture 3"/>
          <p:cNvPicPr>
            <a:picLocks noChangeAspect="1"/>
          </p:cNvPicPr>
          <p:nvPr/>
        </p:nvPicPr>
        <p:blipFill>
          <a:blip r:embed="rId2" cstate="print">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30237" y="8201509"/>
            <a:ext cx="2833463" cy="475363"/>
          </a:xfrm>
          <a:prstGeom prst="rect">
            <a:avLst/>
          </a:prstGeom>
        </p:spPr>
      </p:pic>
      <p:pic>
        <p:nvPicPr>
          <p:cNvPr id="4" name="Picture 4"/>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79607" y="8201509"/>
            <a:ext cx="3501260" cy="587398"/>
          </a:xfrm>
          <a:prstGeom prst="rect">
            <a:avLst/>
          </a:prstGeom>
        </p:spPr>
      </p:pic>
      <p:pic>
        <p:nvPicPr>
          <p:cNvPr id="5" name="Picture 5"/>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2255" y="8207325"/>
            <a:ext cx="3466592" cy="581581"/>
          </a:xfrm>
          <a:prstGeom prst="rect">
            <a:avLst/>
          </a:prstGeom>
        </p:spPr>
      </p:pic>
      <p:pic>
        <p:nvPicPr>
          <p:cNvPr id="6" name="Picture 6"/>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2255" y="5492918"/>
            <a:ext cx="3461979" cy="580808"/>
          </a:xfrm>
          <a:prstGeom prst="rect">
            <a:avLst/>
          </a:prstGeom>
        </p:spPr>
      </p:pic>
      <p:pic>
        <p:nvPicPr>
          <p:cNvPr id="7" name="Picture 7"/>
          <p:cNvPicPr>
            <a:picLocks noChangeAspect="1"/>
          </p:cNvPicPr>
          <p:nvPr/>
        </p:nvPicPr>
        <p:blipFill>
          <a:blip r:embed="rId2" cstate="print">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10537" y="5475287"/>
            <a:ext cx="2833463" cy="475363"/>
          </a:xfrm>
          <a:prstGeom prst="rect">
            <a:avLst/>
          </a:prstGeom>
        </p:spPr>
      </p:pic>
      <p:pic>
        <p:nvPicPr>
          <p:cNvPr id="8" name="Picture 8"/>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39593" y="5407193"/>
            <a:ext cx="3239349" cy="543457"/>
          </a:xfrm>
          <a:prstGeom prst="rect">
            <a:avLst/>
          </a:prstGeom>
        </p:spPr>
      </p:pic>
      <p:pic>
        <p:nvPicPr>
          <p:cNvPr id="9" name="Picture 9"/>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33718" y="4074039"/>
            <a:ext cx="3177338" cy="533054"/>
          </a:xfrm>
          <a:prstGeom prst="rect">
            <a:avLst/>
          </a:prstGeom>
        </p:spPr>
      </p:pic>
      <p:pic>
        <p:nvPicPr>
          <p:cNvPr id="10" name="Picture 10"/>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2255" y="4074039"/>
            <a:ext cx="3177338" cy="533054"/>
          </a:xfrm>
          <a:prstGeom prst="rect">
            <a:avLst/>
          </a:prstGeom>
        </p:spPr>
      </p:pic>
      <p:pic>
        <p:nvPicPr>
          <p:cNvPr id="11" name="Picture 11"/>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2269" y="2736212"/>
            <a:ext cx="3177338" cy="533054"/>
          </a:xfrm>
          <a:prstGeom prst="rect">
            <a:avLst/>
          </a:prstGeom>
        </p:spPr>
      </p:pic>
      <p:sp>
        <p:nvSpPr>
          <p:cNvPr id="12" name="TextBox 12"/>
          <p:cNvSpPr txBox="1"/>
          <p:nvPr/>
        </p:nvSpPr>
        <p:spPr>
          <a:xfrm>
            <a:off x="231276" y="1277938"/>
            <a:ext cx="17616747" cy="9009062"/>
          </a:xfrm>
          <a:prstGeom prst="rect">
            <a:avLst/>
          </a:prstGeom>
        </p:spPr>
        <p:txBody>
          <a:bodyPr lIns="0" tIns="0" rIns="0" bIns="0" rtlCol="0" anchor="t">
            <a:spAutoFit/>
          </a:bodyPr>
          <a:lstStyle/>
          <a:p>
            <a:pPr marL="718175" lvl="1" indent="-359087">
              <a:lnSpc>
                <a:spcPts val="4158"/>
              </a:lnSpc>
              <a:buFont typeface="Arial"/>
              <a:buChar char="•"/>
            </a:pPr>
            <a:r>
              <a:rPr lang="en-US" sz="3326" u="sng" spc="13">
                <a:solidFill>
                  <a:srgbClr val="DC4D40"/>
                </a:solidFill>
                <a:latin typeface="Sanchez"/>
              </a:rPr>
              <a:t>System Interface:</a:t>
            </a:r>
          </a:p>
          <a:p>
            <a:pPr>
              <a:lnSpc>
                <a:spcPts val="3392"/>
              </a:lnSpc>
            </a:pPr>
            <a:r>
              <a:rPr lang="en-US" sz="2714" spc="10">
                <a:solidFill>
                  <a:srgbClr val="D46BCA"/>
                </a:solidFill>
                <a:latin typeface="Sanchez"/>
              </a:rPr>
              <a:t>The software is to be developed in J2EEenvironment using JSP and JDBC.</a:t>
            </a:r>
          </a:p>
          <a:p>
            <a:pPr>
              <a:lnSpc>
                <a:spcPts val="3392"/>
              </a:lnSpc>
            </a:pPr>
            <a:endParaRPr lang="en-US" sz="2714" spc="10">
              <a:solidFill>
                <a:srgbClr val="D46BCA"/>
              </a:solidFill>
              <a:latin typeface="Sanchez"/>
            </a:endParaRPr>
          </a:p>
          <a:p>
            <a:pPr marL="718175" lvl="1" indent="-359087">
              <a:lnSpc>
                <a:spcPts val="4158"/>
              </a:lnSpc>
              <a:buFont typeface="Arial"/>
              <a:buChar char="•"/>
            </a:pPr>
            <a:r>
              <a:rPr lang="en-US" sz="3326" u="sng" spc="13">
                <a:solidFill>
                  <a:srgbClr val="DC4D40"/>
                </a:solidFill>
                <a:latin typeface="Sanchez"/>
              </a:rPr>
              <a:t>User Interface:</a:t>
            </a:r>
          </a:p>
          <a:p>
            <a:pPr>
              <a:lnSpc>
                <a:spcPts val="3392"/>
              </a:lnSpc>
            </a:pPr>
            <a:r>
              <a:rPr lang="en-US" sz="2714" spc="10">
                <a:solidFill>
                  <a:srgbClr val="D46BCA"/>
                </a:solidFill>
                <a:latin typeface="Sanchez"/>
              </a:rPr>
              <a:t>The client interacts with the system through a HTML/JSP pages.</a:t>
            </a:r>
          </a:p>
          <a:p>
            <a:pPr>
              <a:lnSpc>
                <a:spcPts val="3392"/>
              </a:lnSpc>
            </a:pPr>
            <a:endParaRPr lang="en-US" sz="2714" spc="10">
              <a:solidFill>
                <a:srgbClr val="D46BCA"/>
              </a:solidFill>
              <a:latin typeface="Sanchez"/>
            </a:endParaRPr>
          </a:p>
          <a:p>
            <a:pPr marL="718175" lvl="1" indent="-359087">
              <a:lnSpc>
                <a:spcPts val="4158"/>
              </a:lnSpc>
              <a:buFont typeface="Arial"/>
              <a:buChar char="•"/>
            </a:pPr>
            <a:r>
              <a:rPr lang="en-US" sz="3326" u="sng" spc="13">
                <a:solidFill>
                  <a:srgbClr val="DC4D40"/>
                </a:solidFill>
                <a:latin typeface="Sanchez"/>
              </a:rPr>
              <a:t>Communication Interface:</a:t>
            </a:r>
          </a:p>
          <a:p>
            <a:pPr>
              <a:lnSpc>
                <a:spcPts val="3392"/>
              </a:lnSpc>
            </a:pPr>
            <a:r>
              <a:rPr lang="en-US" sz="2714" spc="10">
                <a:solidFill>
                  <a:srgbClr val="D46BCA"/>
                </a:solidFill>
                <a:latin typeface="Sanchez"/>
              </a:rPr>
              <a:t>The communication between the front-end and the back-end is through JDBC.</a:t>
            </a:r>
          </a:p>
          <a:p>
            <a:pPr>
              <a:lnSpc>
                <a:spcPts val="3392"/>
              </a:lnSpc>
            </a:pPr>
            <a:endParaRPr lang="en-US" sz="2714" spc="10">
              <a:solidFill>
                <a:srgbClr val="D46BCA"/>
              </a:solidFill>
              <a:latin typeface="Sanchez"/>
            </a:endParaRPr>
          </a:p>
          <a:p>
            <a:pPr marL="718175" lvl="1" indent="-359087">
              <a:lnSpc>
                <a:spcPts val="4158"/>
              </a:lnSpc>
              <a:buFont typeface="Arial"/>
              <a:buChar char="•"/>
            </a:pPr>
            <a:r>
              <a:rPr lang="en-US" sz="3326" u="sng" spc="13">
                <a:solidFill>
                  <a:srgbClr val="D46BCA"/>
                </a:solidFill>
                <a:latin typeface="Sanchez"/>
              </a:rPr>
              <a:t>H</a:t>
            </a:r>
            <a:r>
              <a:rPr lang="en-US" sz="3326" u="sng" spc="13">
                <a:solidFill>
                  <a:srgbClr val="DC4D40"/>
                </a:solidFill>
                <a:latin typeface="Sanchez"/>
              </a:rPr>
              <a:t>ardware Requirement Specification:</a:t>
            </a:r>
          </a:p>
          <a:p>
            <a:pPr>
              <a:lnSpc>
                <a:spcPts val="3392"/>
              </a:lnSpc>
            </a:pPr>
            <a:r>
              <a:rPr lang="en-US" sz="2714" spc="10">
                <a:solidFill>
                  <a:srgbClr val="D46BCA"/>
                </a:solidFill>
                <a:latin typeface="Sanchez"/>
              </a:rPr>
              <a:t>Processor : x86orx64</a:t>
            </a:r>
          </a:p>
          <a:p>
            <a:pPr>
              <a:lnSpc>
                <a:spcPts val="3392"/>
              </a:lnSpc>
            </a:pPr>
            <a:r>
              <a:rPr lang="en-US" sz="2714" spc="10">
                <a:solidFill>
                  <a:srgbClr val="D46BCA"/>
                </a:solidFill>
                <a:latin typeface="Sanchez"/>
              </a:rPr>
              <a:t>RAM : 512MB(minimum)  ,  1GB(recommended)</a:t>
            </a:r>
          </a:p>
          <a:p>
            <a:pPr>
              <a:lnSpc>
                <a:spcPts val="3392"/>
              </a:lnSpc>
            </a:pPr>
            <a:r>
              <a:rPr lang="en-US" sz="2714" spc="10">
                <a:solidFill>
                  <a:srgbClr val="D46BCA"/>
                </a:solidFill>
                <a:latin typeface="Sanchez"/>
              </a:rPr>
              <a:t>Harddisk : upto 300MB of available space may be required.</a:t>
            </a:r>
          </a:p>
          <a:p>
            <a:pPr>
              <a:lnSpc>
                <a:spcPts val="3392"/>
              </a:lnSpc>
            </a:pPr>
            <a:r>
              <a:rPr lang="en-US" sz="2714" spc="10">
                <a:solidFill>
                  <a:srgbClr val="D46BCA"/>
                </a:solidFill>
                <a:latin typeface="Sanchez"/>
              </a:rPr>
              <a:t>However, 90 MB free space is required in boot drive even if you are installing in other drive.</a:t>
            </a:r>
          </a:p>
          <a:p>
            <a:pPr>
              <a:lnSpc>
                <a:spcPts val="3392"/>
              </a:lnSpc>
            </a:pPr>
            <a:endParaRPr lang="en-US" sz="2714" spc="10">
              <a:solidFill>
                <a:srgbClr val="D46BCA"/>
              </a:solidFill>
              <a:latin typeface="Sanchez"/>
            </a:endParaRPr>
          </a:p>
          <a:p>
            <a:pPr marL="718175" lvl="1" indent="-359087">
              <a:lnSpc>
                <a:spcPts val="4158"/>
              </a:lnSpc>
              <a:buFont typeface="Arial"/>
              <a:buChar char="•"/>
            </a:pPr>
            <a:r>
              <a:rPr lang="en-US" sz="3326" u="sng" spc="13">
                <a:solidFill>
                  <a:srgbClr val="DC4D40"/>
                </a:solidFill>
                <a:latin typeface="Sanchez"/>
              </a:rPr>
              <a:t>Software Requirement Specification:</a:t>
            </a:r>
          </a:p>
          <a:p>
            <a:pPr>
              <a:lnSpc>
                <a:spcPts val="3392"/>
              </a:lnSpc>
            </a:pPr>
            <a:r>
              <a:rPr lang="en-US" sz="2714" spc="10">
                <a:solidFill>
                  <a:srgbClr val="D46BCA"/>
                </a:solidFill>
                <a:latin typeface="Sanchez"/>
              </a:rPr>
              <a:t>OperatingSystems - Windows 7/8/10/11 o rLinux or UnixorMac JDK 8.2.0 or above</a:t>
            </a:r>
          </a:p>
          <a:p>
            <a:pPr>
              <a:lnSpc>
                <a:spcPts val="3392"/>
              </a:lnSpc>
            </a:pPr>
            <a:r>
              <a:rPr lang="en-US" sz="2714" spc="10">
                <a:solidFill>
                  <a:srgbClr val="D46BCA"/>
                </a:solidFill>
                <a:latin typeface="Sanchez"/>
              </a:rPr>
              <a:t> ORACLE10 G</a:t>
            </a:r>
          </a:p>
          <a:p>
            <a:pPr>
              <a:lnSpc>
                <a:spcPts val="3392"/>
              </a:lnSpc>
            </a:pPr>
            <a:r>
              <a:rPr lang="en-US" sz="2714" spc="10">
                <a:solidFill>
                  <a:srgbClr val="D46BCA"/>
                </a:solidFill>
                <a:latin typeface="Sanchez"/>
              </a:rPr>
              <a:t> ApacheNetbeansIDE8.2</a:t>
            </a:r>
          </a:p>
          <a:p>
            <a:pPr>
              <a:lnSpc>
                <a:spcPts val="3355"/>
              </a:lnSpc>
            </a:pPr>
            <a:endParaRPr lang="en-US" sz="2714" spc="10">
              <a:solidFill>
                <a:srgbClr val="D46BCA"/>
              </a:solidFill>
              <a:latin typeface="Sanchez"/>
            </a:endParaRPr>
          </a:p>
        </p:txBody>
      </p:sp>
      <p:pic>
        <p:nvPicPr>
          <p:cNvPr id="13" name="Picture 13"/>
          <p:cNvPicPr>
            <a:picLocks noChangeAspect="1"/>
          </p:cNvPicPr>
          <p:nvPr/>
        </p:nvPicPr>
        <p:blipFill>
          <a:blip r:embed="rId4">
            <a:alphaModFix amt="6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734390" y="-363200"/>
            <a:ext cx="8153037" cy="1946682"/>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857424" y="5131607"/>
            <a:ext cx="1951657" cy="1884236"/>
          </a:xfrm>
          <a:prstGeom prst="rect">
            <a:avLst/>
          </a:prstGeom>
        </p:spPr>
      </p:pic>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980682" y="1181284"/>
            <a:ext cx="3278618" cy="3642909"/>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809081" y="7859659"/>
            <a:ext cx="3021006" cy="2169632"/>
          </a:xfrm>
          <a:prstGeom prst="rect">
            <a:avLst/>
          </a:prstGeom>
        </p:spPr>
      </p:pic>
      <p:pic>
        <p:nvPicPr>
          <p:cNvPr id="17" name="Picture 17"/>
          <p:cNvPicPr>
            <a:picLocks noChangeAspect="1"/>
          </p:cNvPicPr>
          <p:nvPr/>
        </p:nvPicPr>
        <p:blipFill>
          <a:blip r:embed="rId12"/>
          <a:srcRect/>
          <a:stretch>
            <a:fillRect/>
          </a:stretch>
        </p:blipFill>
        <p:spPr>
          <a:xfrm>
            <a:off x="11926540" y="195636"/>
            <a:ext cx="2287707" cy="2058937"/>
          </a:xfrm>
          <a:prstGeom prst="rect">
            <a:avLst/>
          </a:prstGeom>
        </p:spPr>
      </p:pic>
      <p:sp>
        <p:nvSpPr>
          <p:cNvPr id="18" name="TextBox 18"/>
          <p:cNvSpPr txBox="1"/>
          <p:nvPr/>
        </p:nvSpPr>
        <p:spPr>
          <a:xfrm>
            <a:off x="4978108" y="140489"/>
            <a:ext cx="7665601" cy="1084615"/>
          </a:xfrm>
          <a:prstGeom prst="rect">
            <a:avLst/>
          </a:prstGeom>
        </p:spPr>
        <p:txBody>
          <a:bodyPr lIns="0" tIns="0" rIns="0" bIns="0" rtlCol="0" anchor="t">
            <a:spAutoFit/>
          </a:bodyPr>
          <a:lstStyle/>
          <a:p>
            <a:pPr algn="ctr">
              <a:lnSpc>
                <a:spcPts val="9337"/>
              </a:lnSpc>
              <a:spcBef>
                <a:spcPct val="0"/>
              </a:spcBef>
            </a:pPr>
            <a:r>
              <a:rPr lang="en-US" sz="5335" spc="266">
                <a:solidFill>
                  <a:srgbClr val="D46BCA"/>
                </a:solidFill>
                <a:latin typeface="Cormorant Garamond Medium Bold Italics"/>
              </a:rPr>
              <a:t>SYSTEM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4768197" cy="10076217"/>
          </a:xfrm>
          <a:prstGeom prst="rect">
            <a:avLst/>
          </a:prstGeom>
        </p:spPr>
      </p:pic>
      <p:pic>
        <p:nvPicPr>
          <p:cNvPr id="3" name="Picture 3"/>
          <p:cNvPicPr>
            <a:picLocks noChangeAspect="1"/>
          </p:cNvPicPr>
          <p:nvPr/>
        </p:nvPicPr>
        <p:blipFill>
          <a:blip r:embed="rId3"/>
          <a:srcRect/>
          <a:stretch>
            <a:fillRect/>
          </a:stretch>
        </p:blipFill>
        <p:spPr>
          <a:xfrm rot="-5400000" flipV="1">
            <a:off x="15111854" y="5630347"/>
            <a:ext cx="2239148" cy="2501841"/>
          </a:xfrm>
          <a:prstGeom prst="rect">
            <a:avLst/>
          </a:prstGeom>
        </p:spPr>
      </p:pic>
      <p:pic>
        <p:nvPicPr>
          <p:cNvPr id="4" name="Picture 4"/>
          <p:cNvPicPr>
            <a:picLocks noChangeAspect="1"/>
          </p:cNvPicPr>
          <p:nvPr/>
        </p:nvPicPr>
        <p:blipFill>
          <a:blip r:embed="rId4">
            <a:alphaModFix amt="89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768197" y="2837207"/>
            <a:ext cx="7315200" cy="2924486"/>
          </a:xfrm>
          <a:prstGeom prst="rect">
            <a:avLst/>
          </a:prstGeom>
        </p:spPr>
      </p:pic>
      <p:sp>
        <p:nvSpPr>
          <p:cNvPr id="5" name="TextBox 5"/>
          <p:cNvSpPr txBox="1"/>
          <p:nvPr/>
        </p:nvSpPr>
        <p:spPr>
          <a:xfrm>
            <a:off x="14980508" y="2593977"/>
            <a:ext cx="3307492" cy="2444132"/>
          </a:xfrm>
          <a:prstGeom prst="rect">
            <a:avLst/>
          </a:prstGeom>
        </p:spPr>
        <p:txBody>
          <a:bodyPr lIns="0" tIns="0" rIns="0" bIns="0" rtlCol="0" anchor="t">
            <a:spAutoFit/>
          </a:bodyPr>
          <a:lstStyle/>
          <a:p>
            <a:pPr algn="ctr">
              <a:lnSpc>
                <a:spcPts val="10046"/>
              </a:lnSpc>
            </a:pPr>
            <a:r>
              <a:rPr lang="en-US" sz="5909" spc="295">
                <a:solidFill>
                  <a:srgbClr val="92DACF">
                    <a:alpha val="93725"/>
                  </a:srgbClr>
                </a:solidFill>
                <a:latin typeface="Gagalin"/>
              </a:rPr>
              <a:t>ER </a:t>
            </a:r>
          </a:p>
          <a:p>
            <a:pPr algn="ctr">
              <a:lnSpc>
                <a:spcPts val="10046"/>
              </a:lnSpc>
            </a:pPr>
            <a:r>
              <a:rPr lang="en-US" sz="5909" spc="295">
                <a:solidFill>
                  <a:srgbClr val="92DACF">
                    <a:alpha val="93725"/>
                  </a:srgbClr>
                </a:solidFill>
                <a:latin typeface="Gagalin"/>
              </a:rPr>
              <a:t>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sp>
        <p:nvSpPr>
          <p:cNvPr id="2" name="TextBox 2"/>
          <p:cNvSpPr txBox="1"/>
          <p:nvPr/>
        </p:nvSpPr>
        <p:spPr>
          <a:xfrm>
            <a:off x="4234296" y="357812"/>
            <a:ext cx="10479150" cy="2824139"/>
          </a:xfrm>
          <a:prstGeom prst="rect">
            <a:avLst/>
          </a:prstGeom>
        </p:spPr>
        <p:txBody>
          <a:bodyPr lIns="0" tIns="0" rIns="0" bIns="0" rtlCol="0" anchor="t">
            <a:spAutoFit/>
          </a:bodyPr>
          <a:lstStyle/>
          <a:p>
            <a:pPr algn="ctr">
              <a:lnSpc>
                <a:spcPts val="8154"/>
              </a:lnSpc>
            </a:pPr>
            <a:r>
              <a:rPr lang="en-US" sz="5783" spc="289">
                <a:solidFill>
                  <a:srgbClr val="D46BCA"/>
                </a:solidFill>
                <a:latin typeface="Cormorant Garamond Medium Bold"/>
              </a:rPr>
              <a:t>DATA FLOW DIAGRAM</a:t>
            </a:r>
          </a:p>
          <a:p>
            <a:pPr algn="ctr">
              <a:lnSpc>
                <a:spcPts val="3642"/>
              </a:lnSpc>
            </a:pPr>
            <a:endParaRPr lang="en-US" sz="5783" spc="289">
              <a:solidFill>
                <a:srgbClr val="D46BCA"/>
              </a:solidFill>
              <a:latin typeface="Cormorant Garamond Medium Bold"/>
            </a:endParaRPr>
          </a:p>
          <a:p>
            <a:pPr algn="ctr">
              <a:lnSpc>
                <a:spcPts val="5334"/>
              </a:lnSpc>
            </a:pPr>
            <a:endParaRPr lang="en-US" sz="5783" spc="289">
              <a:solidFill>
                <a:srgbClr val="D46BCA"/>
              </a:solidFill>
              <a:latin typeface="Cormorant Garamond Medium Bold"/>
            </a:endParaRPr>
          </a:p>
          <a:p>
            <a:pPr algn="ctr">
              <a:lnSpc>
                <a:spcPts val="5920"/>
              </a:lnSpc>
              <a:spcBef>
                <a:spcPct val="0"/>
              </a:spcBef>
            </a:pPr>
            <a:endParaRPr lang="en-US" sz="5783" spc="289">
              <a:solidFill>
                <a:srgbClr val="D46BCA"/>
              </a:solidFill>
              <a:latin typeface="Cormorant Garamond Medium Bold"/>
            </a:endParaRPr>
          </a:p>
        </p:txBody>
      </p:sp>
      <p:pic>
        <p:nvPicPr>
          <p:cNvPr id="3" name="Picture 3"/>
          <p:cNvPicPr>
            <a:picLocks noChangeAspect="1"/>
          </p:cNvPicPr>
          <p:nvPr/>
        </p:nvPicPr>
        <p:blipFill>
          <a:blip r:embed="rId2"/>
          <a:srcRect t="341" b="341"/>
          <a:stretch>
            <a:fillRect/>
          </a:stretch>
        </p:blipFill>
        <p:spPr>
          <a:xfrm>
            <a:off x="5082066" y="2797265"/>
            <a:ext cx="13205934" cy="7715072"/>
          </a:xfrm>
          <a:prstGeom prst="rect">
            <a:avLst/>
          </a:prstGeom>
        </p:spPr>
      </p:pic>
      <p:sp>
        <p:nvSpPr>
          <p:cNvPr id="4" name="AutoShape 4"/>
          <p:cNvSpPr/>
          <p:nvPr/>
        </p:nvSpPr>
        <p:spPr>
          <a:xfrm>
            <a:off x="7797150" y="1788931"/>
            <a:ext cx="7775766" cy="19050"/>
          </a:xfrm>
          <a:prstGeom prst="line">
            <a:avLst/>
          </a:prstGeom>
          <a:ln w="38100" cap="flat">
            <a:solidFill>
              <a:srgbClr val="92DACF"/>
            </a:solidFill>
            <a:prstDash val="solid"/>
            <a:headEnd type="diamond" w="lg" len="lg"/>
            <a:tailEnd type="triangle" w="lg" len="med"/>
          </a:ln>
        </p:spPr>
      </p:sp>
      <p:sp>
        <p:nvSpPr>
          <p:cNvPr id="5" name="AutoShape 5"/>
          <p:cNvSpPr/>
          <p:nvPr/>
        </p:nvSpPr>
        <p:spPr>
          <a:xfrm>
            <a:off x="4921706" y="1350888"/>
            <a:ext cx="9104329" cy="19050"/>
          </a:xfrm>
          <a:prstGeom prst="line">
            <a:avLst/>
          </a:prstGeom>
          <a:ln w="47625" cap="flat">
            <a:solidFill>
              <a:srgbClr val="92DACF"/>
            </a:solidFill>
            <a:prstDash val="solid"/>
            <a:headEnd type="diamond" w="lg" len="lg"/>
            <a:tailEnd type="triangle" w="lg" len="med"/>
          </a:ln>
        </p:spPr>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4666" y="4039084"/>
            <a:ext cx="3899630" cy="3921762"/>
          </a:xfrm>
          <a:prstGeom prst="rect">
            <a:avLst/>
          </a:prstGeom>
        </p:spPr>
      </p:pic>
      <p:sp>
        <p:nvSpPr>
          <p:cNvPr id="7" name="TextBox 7"/>
          <p:cNvSpPr txBox="1"/>
          <p:nvPr/>
        </p:nvSpPr>
        <p:spPr>
          <a:xfrm>
            <a:off x="562950" y="4848225"/>
            <a:ext cx="3807021" cy="2329552"/>
          </a:xfrm>
          <a:prstGeom prst="rect">
            <a:avLst/>
          </a:prstGeom>
        </p:spPr>
        <p:txBody>
          <a:bodyPr lIns="0" tIns="0" rIns="0" bIns="0" rtlCol="0" anchor="t">
            <a:spAutoFit/>
          </a:bodyPr>
          <a:lstStyle/>
          <a:p>
            <a:pPr algn="ctr">
              <a:lnSpc>
                <a:spcPts val="9537"/>
              </a:lnSpc>
              <a:spcBef>
                <a:spcPct val="0"/>
              </a:spcBef>
            </a:pPr>
            <a:r>
              <a:rPr lang="en-US" sz="5450" spc="272">
                <a:solidFill>
                  <a:srgbClr val="2379BE"/>
                </a:solidFill>
                <a:latin typeface="Sanchez"/>
              </a:rPr>
              <a:t>LEVEL 0 DFD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550727" y="0"/>
            <a:ext cx="10737273" cy="10287000"/>
          </a:xfrm>
          <a:prstGeom prst="rect">
            <a:avLst/>
          </a:prstGeom>
        </p:spPr>
      </p:pic>
      <p:pic>
        <p:nvPicPr>
          <p:cNvPr id="3" name="Picture 3"/>
          <p:cNvPicPr>
            <a:picLocks noChangeAspect="1"/>
          </p:cNvPicPr>
          <p:nvPr/>
        </p:nvPicPr>
        <p:blipFill>
          <a:blip r:embed="rId3">
            <a:alphaModFix amt="8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50591" y="2238877"/>
            <a:ext cx="5776463" cy="5809247"/>
          </a:xfrm>
          <a:prstGeom prst="rect">
            <a:avLst/>
          </a:prstGeom>
        </p:spPr>
      </p:pic>
      <p:sp>
        <p:nvSpPr>
          <p:cNvPr id="4" name="TextBox 4"/>
          <p:cNvSpPr txBox="1"/>
          <p:nvPr/>
        </p:nvSpPr>
        <p:spPr>
          <a:xfrm>
            <a:off x="0" y="3231251"/>
            <a:ext cx="7182780" cy="3786584"/>
          </a:xfrm>
          <a:prstGeom prst="rect">
            <a:avLst/>
          </a:prstGeom>
        </p:spPr>
        <p:txBody>
          <a:bodyPr lIns="0" tIns="0" rIns="0" bIns="0" rtlCol="0" anchor="t">
            <a:spAutoFit/>
          </a:bodyPr>
          <a:lstStyle/>
          <a:p>
            <a:pPr algn="ctr">
              <a:lnSpc>
                <a:spcPts val="10204"/>
              </a:lnSpc>
              <a:spcBef>
                <a:spcPct val="0"/>
              </a:spcBef>
            </a:pPr>
            <a:r>
              <a:rPr lang="en-US" sz="5831" spc="291">
                <a:solidFill>
                  <a:srgbClr val="4C7B8E"/>
                </a:solidFill>
                <a:latin typeface="Sanchez"/>
              </a:rPr>
              <a:t>1ST LEVEL PATIENT </a:t>
            </a:r>
          </a:p>
          <a:p>
            <a:pPr algn="ctr">
              <a:lnSpc>
                <a:spcPts val="10204"/>
              </a:lnSpc>
              <a:spcBef>
                <a:spcPct val="0"/>
              </a:spcBef>
            </a:pPr>
            <a:r>
              <a:rPr lang="en-US" sz="5831" spc="291">
                <a:solidFill>
                  <a:srgbClr val="4C7B8E"/>
                </a:solidFill>
                <a:latin typeface="Sanchez"/>
              </a:rPr>
              <a:t>DFD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EF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682001"/>
            <a:ext cx="4895216" cy="4922998"/>
          </a:xfrm>
          <a:prstGeom prst="rect">
            <a:avLst/>
          </a:prstGeom>
        </p:spPr>
      </p:pic>
      <p:pic>
        <p:nvPicPr>
          <p:cNvPr id="3" name="Picture 3"/>
          <p:cNvPicPr>
            <a:picLocks noChangeAspect="1"/>
          </p:cNvPicPr>
          <p:nvPr/>
        </p:nvPicPr>
        <p:blipFill>
          <a:blip r:embed="rId4"/>
          <a:srcRect t="154" b="154"/>
          <a:stretch>
            <a:fillRect/>
          </a:stretch>
        </p:blipFill>
        <p:spPr>
          <a:xfrm>
            <a:off x="4895216" y="947139"/>
            <a:ext cx="13392784" cy="8392723"/>
          </a:xfrm>
          <a:prstGeom prst="rect">
            <a:avLst/>
          </a:prstGeom>
        </p:spPr>
      </p:pic>
      <p:sp>
        <p:nvSpPr>
          <p:cNvPr id="4" name="TextBox 4"/>
          <p:cNvSpPr txBox="1"/>
          <p:nvPr/>
        </p:nvSpPr>
        <p:spPr>
          <a:xfrm>
            <a:off x="636587" y="3623956"/>
            <a:ext cx="4094770" cy="3083146"/>
          </a:xfrm>
          <a:prstGeom prst="rect">
            <a:avLst/>
          </a:prstGeom>
        </p:spPr>
        <p:txBody>
          <a:bodyPr lIns="0" tIns="0" rIns="0" bIns="0" rtlCol="0" anchor="t">
            <a:spAutoFit/>
          </a:bodyPr>
          <a:lstStyle/>
          <a:p>
            <a:pPr algn="ctr">
              <a:lnSpc>
                <a:spcPts val="8320"/>
              </a:lnSpc>
              <a:spcBef>
                <a:spcPct val="0"/>
              </a:spcBef>
            </a:pPr>
            <a:r>
              <a:rPr lang="en-US" sz="4754" spc="237">
                <a:solidFill>
                  <a:srgbClr val="2379BE"/>
                </a:solidFill>
                <a:latin typeface="Sanchez"/>
              </a:rPr>
              <a:t>2ND LEVEL </a:t>
            </a:r>
          </a:p>
          <a:p>
            <a:pPr algn="ctr">
              <a:lnSpc>
                <a:spcPts val="8320"/>
              </a:lnSpc>
              <a:spcBef>
                <a:spcPct val="0"/>
              </a:spcBef>
            </a:pPr>
            <a:r>
              <a:rPr lang="en-US" sz="4754" spc="237">
                <a:solidFill>
                  <a:srgbClr val="2379BE"/>
                </a:solidFill>
                <a:latin typeface="Sanchez"/>
              </a:rPr>
              <a:t>PATIENT </a:t>
            </a:r>
          </a:p>
          <a:p>
            <a:pPr algn="ctr">
              <a:lnSpc>
                <a:spcPts val="8320"/>
              </a:lnSpc>
              <a:spcBef>
                <a:spcPct val="0"/>
              </a:spcBef>
            </a:pPr>
            <a:r>
              <a:rPr lang="en-US" sz="4754" spc="237">
                <a:solidFill>
                  <a:srgbClr val="2379BE"/>
                </a:solidFill>
                <a:latin typeface="Sanchez"/>
              </a:rPr>
              <a:t>DFD (2.0)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1330</Words>
  <Application>Microsoft Office PowerPoint</Application>
  <PresentationFormat>Custom</PresentationFormat>
  <Paragraphs>217</Paragraphs>
  <Slides>48</Slides>
  <Notes>10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Cormorant Garamond Medium Bold Italics</vt:lpstr>
      <vt:lpstr>Cormorant Garamond Medium Bold</vt:lpstr>
      <vt:lpstr>Sanchez</vt:lpstr>
      <vt:lpstr>Playfair Display</vt:lpstr>
      <vt:lpstr>Allerta Stencil</vt:lpstr>
      <vt:lpstr>Google Sans</vt:lpstr>
      <vt:lpstr>Playfair Display Bold</vt:lpstr>
      <vt:lpstr>Archive</vt:lpstr>
      <vt:lpstr>Gagalin</vt:lpstr>
      <vt:lpstr>Calibri</vt:lpstr>
      <vt:lpstr>Hagrid</vt:lpstr>
      <vt:lpstr>Allerta Stencil Italics</vt:lpstr>
      <vt:lpstr>Amsterdam Three</vt:lpstr>
      <vt:lpstr>Arial</vt:lpstr>
      <vt:lpstr>Hagrid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Brand Pitch Presentation in Magenta Orange Cream Bold Modern Style</dc:title>
  <cp:lastModifiedBy>Sushanta Karmakar</cp:lastModifiedBy>
  <cp:revision>7</cp:revision>
  <dcterms:created xsi:type="dcterms:W3CDTF">2006-08-16T00:00:00Z</dcterms:created>
  <dcterms:modified xsi:type="dcterms:W3CDTF">2023-05-24T07:31:54Z</dcterms:modified>
  <dc:identifier>DAFjnOfDWiE</dc:identifier>
</cp:coreProperties>
</file>